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15.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notesSlides/notesSlide16.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6.xml" ContentType="application/vnd.openxmlformats-officedocument.drawingml.chartshapes+xml"/>
  <Override PartName="/ppt/notesSlides/notesSlide17.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3.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4.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3.xml" ContentType="application/vnd.openxmlformats-officedocument.themeOverride+xml"/>
  <Override PartName="/ppt/drawings/drawing7.xml" ContentType="application/vnd.openxmlformats-officedocument.drawingml.chartshapes+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4.xml" ContentType="application/vnd.openxmlformats-officedocument.themeOverride+xml"/>
  <Override PartName="/ppt/drawings/drawing8.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9.xml" ContentType="application/vnd.openxmlformats-officedocument.drawingml.chartshape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8" r:id="rId5"/>
  </p:sldMasterIdLst>
  <p:notesMasterIdLst>
    <p:notesMasterId r:id="rId38"/>
  </p:notesMasterIdLst>
  <p:sldIdLst>
    <p:sldId id="853" r:id="rId6"/>
    <p:sldId id="301" r:id="rId7"/>
    <p:sldId id="259" r:id="rId8"/>
    <p:sldId id="429" r:id="rId9"/>
    <p:sldId id="257" r:id="rId10"/>
    <p:sldId id="856" r:id="rId11"/>
    <p:sldId id="260" r:id="rId12"/>
    <p:sldId id="261" r:id="rId13"/>
    <p:sldId id="262" r:id="rId14"/>
    <p:sldId id="265" r:id="rId15"/>
    <p:sldId id="266" r:id="rId16"/>
    <p:sldId id="854" r:id="rId17"/>
    <p:sldId id="855" r:id="rId18"/>
    <p:sldId id="289" r:id="rId19"/>
    <p:sldId id="267" r:id="rId20"/>
    <p:sldId id="268" r:id="rId21"/>
    <p:sldId id="290" r:id="rId22"/>
    <p:sldId id="270" r:id="rId23"/>
    <p:sldId id="276" r:id="rId24"/>
    <p:sldId id="277" r:id="rId25"/>
    <p:sldId id="291" r:id="rId26"/>
    <p:sldId id="278" r:id="rId27"/>
    <p:sldId id="279" r:id="rId28"/>
    <p:sldId id="280" r:id="rId29"/>
    <p:sldId id="281" r:id="rId30"/>
    <p:sldId id="282" r:id="rId31"/>
    <p:sldId id="284" r:id="rId32"/>
    <p:sldId id="857" r:id="rId33"/>
    <p:sldId id="285" r:id="rId34"/>
    <p:sldId id="299" r:id="rId35"/>
    <p:sldId id="304" r:id="rId36"/>
    <p:sldId id="303" r:id="rId37"/>
  </p:sldIdLst>
  <p:sldSz cx="9144000" cy="5145088"/>
  <p:notesSz cx="6858000" cy="9144000"/>
  <p:embeddedFontLst>
    <p:embeddedFont>
      <p:font typeface="Arial Black" panose="020B0604020202020204" pitchFamily="34" charset="0"/>
      <p:regular r:id="rId39"/>
      <p:bold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Graphik Light" panose="020B0403030202060203" pitchFamily="34" charset="77"/>
      <p:regular r:id="rId47"/>
      <p:italic r:id="rId48"/>
    </p:embeddedFont>
    <p:embeddedFont>
      <p:font typeface="Graphik Medium" panose="020B0503030202060203" pitchFamily="34" charset="77"/>
      <p:regular r:id="rId49"/>
      <p: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05">
          <p15:clr>
            <a:srgbClr val="A4A3A4"/>
          </p15:clr>
        </p15:guide>
        <p15:guide id="2" orient="horz" pos="736">
          <p15:clr>
            <a:srgbClr val="A4A3A4"/>
          </p15:clr>
        </p15:guide>
        <p15:guide id="3" pos="2676">
          <p15:clr>
            <a:srgbClr val="A4A3A4"/>
          </p15:clr>
        </p15:guide>
        <p15:guide id="4" pos="272">
          <p15:clr>
            <a:srgbClr val="A4A3A4"/>
          </p15:clr>
        </p15:guide>
        <p15:guide id="5" pos="1360">
          <p15:clr>
            <a:srgbClr val="A4A3A4"/>
          </p15:clr>
        </p15:guide>
        <p15:guide id="6" orient="horz" pos="140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a Adams" initials="OA" lastIdx="3" clrIdx="0">
    <p:extLst>
      <p:ext uri="{19B8F6BF-5375-455C-9EA6-DF929625EA0E}">
        <p15:presenceInfo xmlns:p15="http://schemas.microsoft.com/office/powerpoint/2012/main" userId="S-1-5-21-1553274971-2453297018-3422895145-41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431"/>
    <a:srgbClr val="02311C"/>
    <a:srgbClr val="FFA3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10" autoAdjust="0"/>
    <p:restoredTop sz="94674"/>
  </p:normalViewPr>
  <p:slideViewPr>
    <p:cSldViewPr snapToGrid="0">
      <p:cViewPr varScale="1">
        <p:scale>
          <a:sx n="165" d="100"/>
          <a:sy n="165" d="100"/>
        </p:scale>
        <p:origin x="600" y="184"/>
      </p:cViewPr>
      <p:guideLst>
        <p:guide orient="horz" pos="2505"/>
        <p:guide orient="horz" pos="736"/>
        <p:guide pos="2676"/>
        <p:guide pos="272"/>
        <p:guide pos="1360"/>
        <p:guide orient="horz" pos="1409"/>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National%20Peace%20Indices/Mexico%20Peace%20Index/MPI%202023/Charts/MPI%202023%20-%20Section%201%20-%20Results%20-%20Char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lexVedovi\OneDrive%20-%20Institute%20for%20Economics%20and%20Peace\Institute%20for%20Economics%20and%20Peace\National%20Peace%20Indices\Mexico%20Peace%20Index\MPI%202023\Charts\MPI%202023%20-%20Section%202%20-%20Trends%20-%20Charts%20(version%201).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AlexVedovi\OneDrive%20-%20Institute%20for%20Economics%20and%20Peace\Institute%20for%20Economics%20and%20Peace\National%20Peace%20Indices\Mexico%20Peace%20Index\MPI%202023\Charts\MPI%202023%20-%20Section%203%20-%20Economic%20impact%20of%20violence%20-%20Charts%20(version%201).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Users\AlexVedovi\OneDrive%20-%20Institute%20for%20Economics%20and%20Peace\Institute%20for%20Economics%20and%20Peace\National%20Peace%20Indices\Mexico%20Peace%20Index\MPI%202023\Charts\MPI%202023%20-%20Section%203%20-%20Economic%20impact%20of%20violence%20-%20Charts%20(version%201).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lexVedovi\OneDrive%20-%20Institute%20for%20Economics%20and%20Peace\Institute%20for%20Economics%20and%20Peace\National%20Peace%20Indices\Mexico%20Peace%20Index\MPI%202023\Charts\MPI%202023%20-%20Section%203%20-%20Economic%20impact%20of%20violence%20-%20Charts%20(version%201).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lexVedovi\OneDrive%20-%20Institute%20for%20Economics%20and%20Peace\Institute%20for%20Economics%20and%20Peace\National%20Peace%20Indices\Mexico%20Peace%20Index\MPI%202023\Charts\MPI%202023%20-%20Section%203%20-%20Economic%20impact%20of%20violence%20-%20Charts%20(version%201).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lexVedovi\OneDrive%20-%20Institute%20for%20Economics%20and%20Peace\Institute%20for%20Economics%20and%20Peace\National%20Peace%20Indices\Mexico%20Peace%20Index\MPI%202023\Charts\MPI%202023%20-%20Section%203%20-%20Economic%20impact%20of%20violence%20-%20Charts%20(version%201).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5.xml"/><Relationship Id="rId1" Type="http://schemas.microsoft.com/office/2011/relationships/chartStyle" Target="style15.xml"/><Relationship Id="rId5" Type="http://schemas.openxmlformats.org/officeDocument/2006/relationships/chartUserShapes" Target="../drawings/drawing7.xml"/><Relationship Id="rId4" Type="http://schemas.openxmlformats.org/officeDocument/2006/relationships/oleObject" Target="file:///C:\Users\AlexVedovi\OneDrive%20-%20Institute%20for%20Economics%20and%20Peace\Institute%20for%20Economics%20and%20Peace\National%20Peace%20Indices\Mexico%20Peace%20Index\MPI%202023\Charts\MPI%202023%20-%20Section%203%20-%20Economic%20impact%20of%20violence%20-%20Charts%20(version%201).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6.xml"/><Relationship Id="rId1" Type="http://schemas.microsoft.com/office/2011/relationships/chartStyle" Target="style16.xml"/><Relationship Id="rId5" Type="http://schemas.openxmlformats.org/officeDocument/2006/relationships/chartUserShapes" Target="../drawings/drawing8.xml"/><Relationship Id="rId4" Type="http://schemas.openxmlformats.org/officeDocument/2006/relationships/oleObject" Target="file:///C:\Users\AlexVedovi\OneDrive%20-%20Institute%20for%20Economics%20and%20Peace\Institute%20for%20Economics%20and%20Peace\National%20Peace%20Indices\Mexico%20Peace%20Index\MPI%202023\Charts\MPI%202023%20-%20Section%203%20-%20Economic%20impact%20of%20violence%20-%20Charts%20(version%201).xlsx" TargetMode="External"/></Relationships>
</file>

<file path=ppt/charts/_rels/chart18.xml.rels><?xml version="1.0" encoding="UTF-8" standalone="yes"?>
<Relationships xmlns="http://schemas.openxmlformats.org/package/2006/relationships"><Relationship Id="rId3" Type="http://schemas.openxmlformats.org/officeDocument/2006/relationships/oleObject" Target="file:///C:\Users\AlexVedovi\OneDrive%20-%20Institute%20for%20Economics%20and%20Peace\Institute%20for%20Economics%20and%20Peace\National%20Peace%20Indices\Mexico%20Peace%20Index\MPI%202023\Charts\MPI%202023%20-%20Section%204%20-%20Positive%20Peace%20-%20Charts.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9.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https://economicsandpeace.sharepoint.com/Institute%20for%20Economics%20and%20Peace/National%20Peace%20Indices/Mexico%20Peace%20Index/MPI%202023/Charts/MPI%202023%20-%20Section%202%20-%20Trends%20-%20Charts.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National%20Peace%20Indices/Mexico%20Peace%20Index/MPI%202023/Charts/MPI%202023%20-%20Section%202%20-%20Trends%20-%20Chart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National%20Peace%20Indices/Mexico%20Peace%20Index/MPI%202023/Charts/MPI%202023%20-%20Section%202%20-%20Trends%20-%20Charts.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National%20Peace%20Indices/Mexico%20Peace%20Index/MPI%202023/Charts/MPI%202023%20-%20Section%202%20-%20Trends%20-%20Chart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National%20Peace%20Indices/Mexico%20Peace%20Index/MPI%202023/Charts/MPI%202023%20-%20Section%202%20-%20Trends%20-%20Charts.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https://economicsandpeace.sharepoint.com/Institute%20for%20Economics%20and%20Peace/National%20Peace%20Indices/Mexico%20Peace%20Index/MPI%202023/Charts/MPI%202023%20-%20Section%202%20-%20Trends%20-%20Charts.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lexVedovi\OneDrive%20-%20Institute%20for%20Economics%20and%20Peace\Institute%20for%20Economics%20and%20Peace\National%20Peace%20Indices\Mexico%20Peace%20Index\MPI%202023\Charts\MPI%202023%20-%20Section%202%20-%20Trends%20-%20Chart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lexVedovi\OneDrive%20-%20Institute%20for%20Economics%20and%20Peace\Institute%20for%20Economics%20and%20Peace\National%20Peace%20Indices\Mexico%20Peace%20Index\MPI%202023\Charts\MPI%202023%20-%20Section%202%20-%20Trends%20-%20Charts.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34352999786749"/>
          <c:y val="2.9450526283594541E-2"/>
          <c:w val="0.65418385785888911"/>
          <c:h val="0.81294533835444482"/>
        </c:manualLayout>
      </c:layout>
      <c:barChart>
        <c:barDir val="bar"/>
        <c:grouping val="clustered"/>
        <c:varyColors val="0"/>
        <c:ser>
          <c:idx val="0"/>
          <c:order val="0"/>
          <c:spPr>
            <a:solidFill>
              <a:schemeClr val="accent6">
                <a:lumMod val="60000"/>
                <a:lumOff val="40000"/>
              </a:schemeClr>
            </a:solidFill>
            <a:ln>
              <a:noFill/>
            </a:ln>
            <a:effectLst/>
          </c:spPr>
          <c:invertIfNegative val="0"/>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1-675A-4FE0-A944-7C890ACE23D4}"/>
              </c:ext>
            </c:extLst>
          </c:dPt>
          <c:dPt>
            <c:idx val="4"/>
            <c:invertIfNegative val="0"/>
            <c:bubble3D val="0"/>
            <c:spPr>
              <a:solidFill>
                <a:srgbClr val="FF0000"/>
              </a:solidFill>
              <a:ln>
                <a:noFill/>
              </a:ln>
              <a:effectLst/>
            </c:spPr>
            <c:extLst>
              <c:ext xmlns:c16="http://schemas.microsoft.com/office/drawing/2014/chart" uri="{C3380CC4-5D6E-409C-BE32-E72D297353CC}">
                <c16:uniqueId val="{00000003-675A-4FE0-A944-7C890ACE23D4}"/>
              </c:ext>
            </c:extLst>
          </c:dPt>
          <c:dPt>
            <c:idx val="5"/>
            <c:invertIfNegative val="0"/>
            <c:bubble3D val="0"/>
            <c:spPr>
              <a:solidFill>
                <a:srgbClr val="FF0000"/>
              </a:solidFill>
              <a:ln>
                <a:noFill/>
              </a:ln>
              <a:effectLst/>
            </c:spPr>
            <c:extLst>
              <c:ext xmlns:c16="http://schemas.microsoft.com/office/drawing/2014/chart" uri="{C3380CC4-5D6E-409C-BE32-E72D297353CC}">
                <c16:uniqueId val="{00000005-675A-4FE0-A944-7C890ACE23D4}"/>
              </c:ext>
            </c:extLst>
          </c:dPt>
          <c:cat>
            <c:strRef>
              <c:f>'[MPI 2023 - Section 1 - Results - Charts.xlsx]Indicator changes'!$N$7:$N$12</c:f>
              <c:strCache>
                <c:ptCount val="6"/>
                <c:pt idx="0">
                  <c:v>Homicide</c:v>
                </c:pt>
                <c:pt idx="1">
                  <c:v>Firearms crime</c:v>
                </c:pt>
                <c:pt idx="2">
                  <c:v>Detention without a sentence</c:v>
                </c:pt>
                <c:pt idx="3">
                  <c:v>Overall score</c:v>
                </c:pt>
                <c:pt idx="4">
                  <c:v>Violent crime</c:v>
                </c:pt>
                <c:pt idx="5">
                  <c:v>Organized crime</c:v>
                </c:pt>
              </c:strCache>
            </c:strRef>
          </c:cat>
          <c:val>
            <c:numRef>
              <c:f>'[MPI 2023 - Section 1 - Results - Charts.xlsx]Indicator changes'!$M$7:$M$12</c:f>
              <c:numCache>
                <c:formatCode>0.0%</c:formatCode>
                <c:ptCount val="6"/>
                <c:pt idx="0">
                  <c:v>-4.4264802128520568E-2</c:v>
                </c:pt>
                <c:pt idx="1">
                  <c:v>-3.2894370641427383E-2</c:v>
                </c:pt>
                <c:pt idx="2">
                  <c:v>-2.75598842657085E-2</c:v>
                </c:pt>
                <c:pt idx="3">
                  <c:v>-8.7738254948179183E-3</c:v>
                </c:pt>
                <c:pt idx="4">
                  <c:v>2.0324667819500167E-2</c:v>
                </c:pt>
                <c:pt idx="5">
                  <c:v>2.9783103826289348E-2</c:v>
                </c:pt>
              </c:numCache>
            </c:numRef>
          </c:val>
          <c:extLst>
            <c:ext xmlns:c16="http://schemas.microsoft.com/office/drawing/2014/chart" uri="{C3380CC4-5D6E-409C-BE32-E72D297353CC}">
              <c16:uniqueId val="{00000006-675A-4FE0-A944-7C890ACE23D4}"/>
            </c:ext>
          </c:extLst>
        </c:ser>
        <c:dLbls>
          <c:showLegendKey val="0"/>
          <c:showVal val="0"/>
          <c:showCatName val="0"/>
          <c:showSerName val="0"/>
          <c:showPercent val="0"/>
          <c:showBubbleSize val="0"/>
        </c:dLbls>
        <c:gapWidth val="33"/>
        <c:axId val="644857616"/>
        <c:axId val="644873360"/>
      </c:barChart>
      <c:catAx>
        <c:axId val="64485761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44873360"/>
        <c:crosses val="autoZero"/>
        <c:auto val="1"/>
        <c:lblAlgn val="ctr"/>
        <c:lblOffset val="100"/>
        <c:tickLblSkip val="1"/>
        <c:noMultiLvlLbl val="0"/>
      </c:catAx>
      <c:valAx>
        <c:axId val="6448733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44857616"/>
        <c:crosses val="autoZero"/>
        <c:crossBetween val="between"/>
        <c:majorUnit val="2.0000000000000004E-2"/>
      </c:valAx>
      <c:spPr>
        <a:noFill/>
        <a:ln>
          <a:noFill/>
        </a:ln>
        <a:effectLst/>
      </c:spPr>
    </c:plotArea>
    <c:plotVisOnly val="1"/>
    <c:dispBlanksAs val="gap"/>
    <c:showDLblsOverMax val="0"/>
  </c:chart>
  <c:spPr>
    <a:solidFill>
      <a:schemeClr val="bg1">
        <a:lumMod val="95000"/>
      </a:schemeClr>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sz="1200" b="1" cap="all" baseline="0" dirty="0"/>
              <a:t>Total number of detainees without a sentence, 2006–2022</a:t>
            </a:r>
          </a:p>
        </c:rich>
      </c:tx>
      <c:layout>
        <c:manualLayout>
          <c:xMode val="edge"/>
          <c:yMode val="edge"/>
          <c:x val="0.17190692899444374"/>
          <c:y val="1.000300615276769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rgbClr val="FF0000"/>
              </a:solidFill>
              <a:round/>
            </a:ln>
            <a:effectLst/>
          </c:spPr>
          <c:marker>
            <c:symbol val="none"/>
          </c:marker>
          <c:cat>
            <c:numRef>
              <c:f>'Detention without a sentence'!$Q$9:$Q$25</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'Detention without a sentence'!$R$9:$R$25</c:f>
              <c:numCache>
                <c:formatCode>General</c:formatCode>
                <c:ptCount val="17"/>
                <c:pt idx="0">
                  <c:v>71487</c:v>
                </c:pt>
                <c:pt idx="1">
                  <c:v>70633</c:v>
                </c:pt>
                <c:pt idx="2">
                  <c:v>69473</c:v>
                </c:pt>
                <c:pt idx="3">
                  <c:v>70121</c:v>
                </c:pt>
                <c:pt idx="4">
                  <c:v>71538</c:v>
                </c:pt>
                <c:pt idx="5">
                  <c:v>74141</c:v>
                </c:pt>
                <c:pt idx="6">
                  <c:v>71335</c:v>
                </c:pt>
                <c:pt idx="7">
                  <c:v>78076</c:v>
                </c:pt>
                <c:pt idx="8">
                  <c:v>82094</c:v>
                </c:pt>
                <c:pt idx="9">
                  <c:v>80330</c:v>
                </c:pt>
                <c:pt idx="10">
                  <c:v>69535</c:v>
                </c:pt>
                <c:pt idx="11">
                  <c:v>60855</c:v>
                </c:pt>
                <c:pt idx="12">
                  <c:v>60518</c:v>
                </c:pt>
                <c:pt idx="13">
                  <c:v>60480</c:v>
                </c:pt>
                <c:pt idx="14">
                  <c:v>76735</c:v>
                </c:pt>
                <c:pt idx="15">
                  <c:v>79038</c:v>
                </c:pt>
                <c:pt idx="16">
                  <c:v>78129</c:v>
                </c:pt>
              </c:numCache>
            </c:numRef>
          </c:val>
          <c:smooth val="0"/>
          <c:extLst>
            <c:ext xmlns:c16="http://schemas.microsoft.com/office/drawing/2014/chart" uri="{C3380CC4-5D6E-409C-BE32-E72D297353CC}">
              <c16:uniqueId val="{00000000-C92B-41A6-AEA8-4D2CA170696D}"/>
            </c:ext>
          </c:extLst>
        </c:ser>
        <c:dLbls>
          <c:showLegendKey val="0"/>
          <c:showVal val="0"/>
          <c:showCatName val="0"/>
          <c:showSerName val="0"/>
          <c:showPercent val="0"/>
          <c:showBubbleSize val="0"/>
        </c:dLbls>
        <c:smooth val="0"/>
        <c:axId val="892409408"/>
        <c:axId val="1286708016"/>
      </c:lineChart>
      <c:catAx>
        <c:axId val="89240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6708016"/>
        <c:crosses val="autoZero"/>
        <c:auto val="1"/>
        <c:lblAlgn val="ctr"/>
        <c:lblOffset val="100"/>
        <c:tickLblSkip val="2"/>
        <c:tickMarkSkip val="2"/>
        <c:noMultiLvlLbl val="0"/>
      </c:catAx>
      <c:valAx>
        <c:axId val="1286708016"/>
        <c:scaling>
          <c:orientation val="minMax"/>
          <c:min val="5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b="1"/>
                  <a:t>NUMBER OF DETAINEES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2409408"/>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259146225805402"/>
          <c:y val="0.13499845516518133"/>
          <c:w val="0.81378824221049118"/>
          <c:h val="0.71841160818658034"/>
        </c:manualLayout>
      </c:layout>
      <c:lineChart>
        <c:grouping val="standard"/>
        <c:varyColors val="0"/>
        <c:ser>
          <c:idx val="1"/>
          <c:order val="0"/>
          <c:tx>
            <c:strRef>
              <c:f>'Trend % change'!$D$10</c:f>
              <c:strCache>
                <c:ptCount val="1"/>
                <c:pt idx="0">
                  <c:v>CONSTANT 2020 PESOS, BILLIONS</c:v>
                </c:pt>
              </c:strCache>
            </c:strRef>
          </c:tx>
          <c:spPr>
            <a:ln w="28575" cap="rnd">
              <a:solidFill>
                <a:schemeClr val="accent2"/>
              </a:solidFill>
              <a:round/>
            </a:ln>
            <a:effectLst/>
          </c:spPr>
          <c:marker>
            <c:symbol val="none"/>
          </c:marker>
          <c:cat>
            <c:numRef>
              <c:f>'Trend % change'!$B$11:$B$18</c:f>
              <c:numCache>
                <c:formatCode>General</c:formatCode>
                <c:ptCount val="8"/>
                <c:pt idx="0">
                  <c:v>2015</c:v>
                </c:pt>
                <c:pt idx="1">
                  <c:v>2016</c:v>
                </c:pt>
                <c:pt idx="2">
                  <c:v>2017</c:v>
                </c:pt>
                <c:pt idx="3">
                  <c:v>2018</c:v>
                </c:pt>
                <c:pt idx="4">
                  <c:v>2019</c:v>
                </c:pt>
                <c:pt idx="5">
                  <c:v>2020</c:v>
                </c:pt>
                <c:pt idx="6">
                  <c:v>2021</c:v>
                </c:pt>
                <c:pt idx="7">
                  <c:v>2022</c:v>
                </c:pt>
              </c:numCache>
            </c:numRef>
          </c:cat>
          <c:val>
            <c:numRef>
              <c:f>'Trend % change'!$D$11:$D$18</c:f>
              <c:numCache>
                <c:formatCode>_-* #,##0_-;\-* #,##0_-;_-* "-"??_-;_-@_-</c:formatCode>
                <c:ptCount val="8"/>
                <c:pt idx="0">
                  <c:v>3934.2983503786054</c:v>
                </c:pt>
                <c:pt idx="1">
                  <c:v>4241.4523633536101</c:v>
                </c:pt>
                <c:pt idx="2">
                  <c:v>4874.0463637228186</c:v>
                </c:pt>
                <c:pt idx="3">
                  <c:v>5385.58612088871</c:v>
                </c:pt>
                <c:pt idx="4">
                  <c:v>5516.9295185855917</c:v>
                </c:pt>
                <c:pt idx="5">
                  <c:v>5199.8193009465958</c:v>
                </c:pt>
                <c:pt idx="6">
                  <c:v>4916.5311917207755</c:v>
                </c:pt>
                <c:pt idx="7">
                  <c:v>4645.8853518254246</c:v>
                </c:pt>
              </c:numCache>
            </c:numRef>
          </c:val>
          <c:smooth val="0"/>
          <c:extLst>
            <c:ext xmlns:c16="http://schemas.microsoft.com/office/drawing/2014/chart" uri="{C3380CC4-5D6E-409C-BE32-E72D297353CC}">
              <c16:uniqueId val="{00000000-5527-4D6B-BAAA-4998D2A84E4D}"/>
            </c:ext>
          </c:extLst>
        </c:ser>
        <c:dLbls>
          <c:showLegendKey val="0"/>
          <c:showVal val="0"/>
          <c:showCatName val="0"/>
          <c:showSerName val="0"/>
          <c:showPercent val="0"/>
          <c:showBubbleSize val="0"/>
        </c:dLbls>
        <c:smooth val="0"/>
        <c:axId val="910014400"/>
        <c:axId val="910020672"/>
      </c:lineChart>
      <c:catAx>
        <c:axId val="910014400"/>
        <c:scaling>
          <c:orientation val="minMax"/>
        </c:scaling>
        <c:delete val="0"/>
        <c:axPos val="b"/>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020672"/>
        <c:crosses val="autoZero"/>
        <c:auto val="1"/>
        <c:lblAlgn val="ctr"/>
        <c:lblOffset val="100"/>
        <c:tickMarkSkip val="2"/>
        <c:noMultiLvlLbl val="0"/>
      </c:catAx>
      <c:valAx>
        <c:axId val="910020672"/>
        <c:scaling>
          <c:orientation val="minMax"/>
          <c:min val="3000"/>
        </c:scaling>
        <c:delete val="0"/>
        <c:axPos val="l"/>
        <c:majorGridlines>
          <c:spPr>
            <a:ln w="12700" cap="flat" cmpd="sng" algn="ctr">
              <a:solidFill>
                <a:schemeClr val="bg1"/>
              </a:solidFill>
              <a:round/>
            </a:ln>
            <a:effectLst/>
          </c:spPr>
        </c:majorGridlines>
        <c:title>
          <c:tx>
            <c:strRef>
              <c:f>'Trend % change'!$C$5:$I$5</c:f>
              <c:strCache>
                <c:ptCount val="7"/>
                <c:pt idx="0">
                  <c:v>CONSTANT 2022 PESOS, BILLIONS</c:v>
                </c:pt>
              </c:strCache>
            </c:strRef>
          </c:tx>
          <c:layout>
            <c:manualLayout>
              <c:xMode val="edge"/>
              <c:yMode val="edge"/>
              <c:x val="1.980040875684461E-2"/>
              <c:y val="0.14171088920923194"/>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0014400"/>
        <c:crosses val="autoZero"/>
        <c:crossBetween val="midCat"/>
        <c:majorUnit val="500"/>
        <c:minorUnit val="10"/>
      </c:valAx>
      <c:spPr>
        <a:noFill/>
        <a:ln>
          <a:noFill/>
        </a:ln>
        <a:effectLst/>
      </c:spPr>
    </c:plotArea>
    <c:plotVisOnly val="1"/>
    <c:dispBlanksAs val="gap"/>
    <c:showDLblsOverMax val="0"/>
  </c:chart>
  <c:spPr>
    <a:solidFill>
      <a:schemeClr val="bg1">
        <a:lumMod val="95000"/>
      </a:schemeClr>
    </a:solidFill>
    <a:ln w="9525" cap="flat" cmpd="sng" algn="ctr">
      <a:solidFill>
        <a:srgbClr val="FFFFFF">
          <a:lumMod val="85000"/>
        </a:srgbClr>
      </a:solidFill>
      <a:round/>
    </a:ln>
    <a:effectLst/>
  </c:spPr>
  <c:txPr>
    <a:bodyPr/>
    <a:lstStyle/>
    <a:p>
      <a:pPr>
        <a:defRPr sz="900"/>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86765873015874"/>
          <c:y val="0.15706727185862948"/>
          <c:w val="0.86864583333333334"/>
          <c:h val="0.73488176848062592"/>
        </c:manualLayout>
      </c:layout>
      <c:barChart>
        <c:barDir val="col"/>
        <c:grouping val="clustered"/>
        <c:varyColors val="0"/>
        <c:ser>
          <c:idx val="0"/>
          <c:order val="0"/>
          <c:tx>
            <c:strRef>
              <c:f>'Trend % change'!$F$10</c:f>
              <c:strCache>
                <c:ptCount val="1"/>
                <c:pt idx="0">
                  <c:v>YOY % CHANGE</c:v>
                </c:pt>
              </c:strCache>
            </c:strRef>
          </c:tx>
          <c:spPr>
            <a:solidFill>
              <a:srgbClr val="FFCCCC"/>
            </a:solidFill>
            <a:ln>
              <a:noFill/>
            </a:ln>
            <a:effectLst/>
          </c:spPr>
          <c:invertIfNegative val="0"/>
          <c:dPt>
            <c:idx val="5"/>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1-67D0-45BC-85F4-53A22B3BF3E3}"/>
              </c:ext>
            </c:extLst>
          </c:dPt>
          <c:dPt>
            <c:idx val="6"/>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67D0-45BC-85F4-53A22B3BF3E3}"/>
              </c:ext>
            </c:extLst>
          </c:dPt>
          <c:dPt>
            <c:idx val="7"/>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5-67D0-45BC-85F4-53A22B3BF3E3}"/>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'Trend % change'!$E$11:$E$18</c:f>
              <c:numCache>
                <c:formatCode>General</c:formatCode>
                <c:ptCount val="8"/>
                <c:pt idx="0">
                  <c:v>2015</c:v>
                </c:pt>
                <c:pt idx="1">
                  <c:v>2016</c:v>
                </c:pt>
                <c:pt idx="2">
                  <c:v>2017</c:v>
                </c:pt>
                <c:pt idx="3">
                  <c:v>2018</c:v>
                </c:pt>
                <c:pt idx="4">
                  <c:v>2019</c:v>
                </c:pt>
                <c:pt idx="5">
                  <c:v>2020</c:v>
                </c:pt>
                <c:pt idx="6">
                  <c:v>2021</c:v>
                </c:pt>
                <c:pt idx="7">
                  <c:v>2022</c:v>
                </c:pt>
              </c:numCache>
            </c:numRef>
          </c:cat>
          <c:val>
            <c:numRef>
              <c:f>'Trend % change'!$F$11:$F$18</c:f>
              <c:numCache>
                <c:formatCode>0.0%</c:formatCode>
                <c:ptCount val="8"/>
                <c:pt idx="1">
                  <c:v>7.8070849137673134E-2</c:v>
                </c:pt>
                <c:pt idx="2">
                  <c:v>0.14914561008272936</c:v>
                </c:pt>
                <c:pt idx="3">
                  <c:v>0.10495176266135788</c:v>
                </c:pt>
                <c:pt idx="4">
                  <c:v>2.4387948637094307E-2</c:v>
                </c:pt>
                <c:pt idx="5">
                  <c:v>-5.7479475960442492E-2</c:v>
                </c:pt>
                <c:pt idx="6">
                  <c:v>-5.4480375726565999E-2</c:v>
                </c:pt>
                <c:pt idx="7">
                  <c:v>-5.5048128312723085E-2</c:v>
                </c:pt>
              </c:numCache>
            </c:numRef>
          </c:val>
          <c:extLst>
            <c:ext xmlns:c16="http://schemas.microsoft.com/office/drawing/2014/chart" uri="{C3380CC4-5D6E-409C-BE32-E72D297353CC}">
              <c16:uniqueId val="{00000006-67D0-45BC-85F4-53A22B3BF3E3}"/>
            </c:ext>
          </c:extLst>
        </c:ser>
        <c:dLbls>
          <c:dLblPos val="outEnd"/>
          <c:showLegendKey val="0"/>
          <c:showVal val="1"/>
          <c:showCatName val="0"/>
          <c:showSerName val="0"/>
          <c:showPercent val="0"/>
          <c:showBubbleSize val="0"/>
        </c:dLbls>
        <c:gapWidth val="50"/>
        <c:overlap val="-27"/>
        <c:axId val="383662943"/>
        <c:axId val="833930063"/>
      </c:barChart>
      <c:catAx>
        <c:axId val="38366294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33930063"/>
        <c:crosses val="autoZero"/>
        <c:auto val="1"/>
        <c:lblAlgn val="ctr"/>
        <c:lblOffset val="100"/>
        <c:noMultiLvlLbl val="0"/>
      </c:catAx>
      <c:valAx>
        <c:axId val="833930063"/>
        <c:scaling>
          <c:orientation val="minMax"/>
          <c:min val="-0.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sz="700" b="1" dirty="0"/>
                  <a:t>ANNUAL</a:t>
                </a:r>
                <a:r>
                  <a:rPr lang="en-AU" sz="700" b="1" baseline="0" dirty="0"/>
                  <a:t> PERCENTAGE CHANGE</a:t>
                </a:r>
                <a:endParaRPr lang="en-AU" sz="700" b="1" dirty="0"/>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83662943"/>
        <c:crosses val="autoZero"/>
        <c:crossBetween val="between"/>
        <c:majorUnit val="0.1"/>
      </c:valAx>
      <c:spPr>
        <a:noFill/>
        <a:ln>
          <a:noFill/>
        </a:ln>
        <a:effectLst/>
      </c:spPr>
    </c:plotArea>
    <c:plotVisOnly val="1"/>
    <c:dispBlanksAs val="gap"/>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sz="8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635093365786418E-2"/>
          <c:y val="4.4715447154471545E-2"/>
          <c:w val="0.89171289439706392"/>
          <c:h val="0.83511226779620507"/>
        </c:manualLayout>
      </c:layout>
      <c:lineChart>
        <c:grouping val="standard"/>
        <c:varyColors val="0"/>
        <c:ser>
          <c:idx val="0"/>
          <c:order val="0"/>
          <c:tx>
            <c:strRef>
              <c:f>'govt exp trend chart'!$B$12</c:f>
              <c:strCache>
                <c:ptCount val="1"/>
                <c:pt idx="0">
                  <c:v>Military</c:v>
                </c:pt>
              </c:strCache>
            </c:strRef>
          </c:tx>
          <c:spPr>
            <a:ln w="22225" cap="rnd">
              <a:solidFill>
                <a:schemeClr val="accent1"/>
              </a:solidFill>
              <a:round/>
            </a:ln>
            <a:effectLst/>
          </c:spPr>
          <c:marker>
            <c:symbol val="none"/>
          </c:marker>
          <c:dLbls>
            <c:dLbl>
              <c:idx val="10"/>
              <c:layout>
                <c:manualLayout>
                  <c:x val="0.14770285445263684"/>
                  <c:y val="-0.28163706841664021"/>
                </c:manualLayout>
              </c:layout>
              <c:tx>
                <c:rich>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Graphik Medium" panose="020B0603030202060203" pitchFamily="34" charset="0"/>
                        <a:ea typeface="+mn-ea"/>
                        <a:cs typeface="+mn-cs"/>
                      </a:defRPr>
                    </a:pPr>
                    <a:fld id="{79D646ED-A3F3-49A5-82AE-D50CEC8F095E}" type="SERIESNAME">
                      <a:rPr lang="en-US" sz="1000" b="1" cap="all" baseline="0">
                        <a:solidFill>
                          <a:srgbClr val="0070C0"/>
                        </a:solidFill>
                        <a:latin typeface="+mj-lt"/>
                      </a:rPr>
                      <a:pPr>
                        <a:defRPr sz="800" b="1">
                          <a:latin typeface="Graphik Medium" panose="020B0603030202060203" pitchFamily="34" charset="0"/>
                        </a:defRPr>
                      </a:pPr>
                      <a:t>[SERIES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Graphik Medium" panose="020B0603030202060203"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387-43B3-AB05-5013528CC97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Graphik Medium" panose="020B0603030202060203"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'govt exp trend chart'!$C$11:$R$11</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'govt exp trend chart'!$C$12:$R$12</c:f>
              <c:numCache>
                <c:formatCode>0</c:formatCode>
                <c:ptCount val="16"/>
                <c:pt idx="0">
                  <c:v>77.522807877170294</c:v>
                </c:pt>
                <c:pt idx="1">
                  <c:v>84.683666431900505</c:v>
                </c:pt>
                <c:pt idx="2">
                  <c:v>94.6358213549791</c:v>
                </c:pt>
                <c:pt idx="3">
                  <c:v>103.10931462514101</c:v>
                </c:pt>
                <c:pt idx="4">
                  <c:v>119.37369543494701</c:v>
                </c:pt>
                <c:pt idx="5">
                  <c:v>111.72762624579801</c:v>
                </c:pt>
                <c:pt idx="6">
                  <c:v>113.480989247721</c:v>
                </c:pt>
                <c:pt idx="7">
                  <c:v>125.58505148000501</c:v>
                </c:pt>
                <c:pt idx="8">
                  <c:v>134.09138522349301</c:v>
                </c:pt>
                <c:pt idx="9">
                  <c:v>127.67758666435499</c:v>
                </c:pt>
                <c:pt idx="10">
                  <c:v>124.90734914581499</c:v>
                </c:pt>
                <c:pt idx="11">
                  <c:v>126.371140445815</c:v>
                </c:pt>
                <c:pt idx="12">
                  <c:v>142.59109575646499</c:v>
                </c:pt>
                <c:pt idx="13">
                  <c:v>153.461046908887</c:v>
                </c:pt>
                <c:pt idx="14">
                  <c:v>176.01456095066698</c:v>
                </c:pt>
                <c:pt idx="15">
                  <c:v>160.9162</c:v>
                </c:pt>
              </c:numCache>
            </c:numRef>
          </c:val>
          <c:smooth val="0"/>
          <c:extLst>
            <c:ext xmlns:c16="http://schemas.microsoft.com/office/drawing/2014/chart" uri="{C3380CC4-5D6E-409C-BE32-E72D297353CC}">
              <c16:uniqueId val="{00000001-9387-43B3-AB05-5013528CC976}"/>
            </c:ext>
          </c:extLst>
        </c:ser>
        <c:ser>
          <c:idx val="1"/>
          <c:order val="1"/>
          <c:tx>
            <c:strRef>
              <c:f>'govt exp trend chart'!$B$13</c:f>
              <c:strCache>
                <c:ptCount val="1"/>
                <c:pt idx="0">
                  <c:v>Domestic Security</c:v>
                </c:pt>
              </c:strCache>
            </c:strRef>
          </c:tx>
          <c:spPr>
            <a:ln w="22225" cap="rnd">
              <a:solidFill>
                <a:schemeClr val="accent2"/>
              </a:solidFill>
              <a:round/>
            </a:ln>
            <a:effectLst/>
          </c:spPr>
          <c:marker>
            <c:symbol val="none"/>
          </c:marker>
          <c:dLbls>
            <c:dLbl>
              <c:idx val="10"/>
              <c:layout>
                <c:manualLayout>
                  <c:x val="0.13570665714693581"/>
                  <c:y val="-1.6091448062274492E-2"/>
                </c:manualLayout>
              </c:layout>
              <c:tx>
                <c:rich>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Graphik Medium" panose="020B0603030202060203" pitchFamily="34" charset="0"/>
                        <a:ea typeface="+mn-ea"/>
                        <a:cs typeface="+mn-cs"/>
                      </a:defRPr>
                    </a:pPr>
                    <a:fld id="{9E06BE0B-1626-4163-AF40-C75CE651C0C4}" type="SERIESNAME">
                      <a:rPr lang="en-US" sz="1000" b="1" cap="all" baseline="0" smtClean="0">
                        <a:solidFill>
                          <a:schemeClr val="accent2"/>
                        </a:solidFill>
                        <a:latin typeface="+mj-lt"/>
                      </a:rPr>
                      <a:pPr>
                        <a:defRPr sz="800">
                          <a:latin typeface="Graphik Medium" panose="020B0603030202060203" pitchFamily="34" charset="0"/>
                        </a:defRPr>
                      </a:pPr>
                      <a:t>[SERIES NAME]</a:t>
                    </a:fld>
                    <a:endParaRPr lang="en-US"/>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Graphik Medium" panose="020B0603030202060203"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4657043718917698"/>
                      <c:h val="0.10123921524409035"/>
                    </c:manualLayout>
                  </c15:layout>
                  <c15:dlblFieldTable/>
                  <c15:showDataLabelsRange val="0"/>
                </c:ext>
                <c:ext xmlns:c16="http://schemas.microsoft.com/office/drawing/2014/chart" uri="{C3380CC4-5D6E-409C-BE32-E72D297353CC}">
                  <c16:uniqueId val="{00000002-9387-43B3-AB05-5013528CC9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'govt exp trend chart'!$C$11:$R$11</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'govt exp trend chart'!$C$13:$R$13</c:f>
              <c:numCache>
                <c:formatCode>0</c:formatCode>
                <c:ptCount val="16"/>
                <c:pt idx="0">
                  <c:v>35.680923966612397</c:v>
                </c:pt>
                <c:pt idx="1">
                  <c:v>40.856934728978395</c:v>
                </c:pt>
                <c:pt idx="2">
                  <c:v>54.283491090795003</c:v>
                </c:pt>
                <c:pt idx="3">
                  <c:v>55.810030820613903</c:v>
                </c:pt>
                <c:pt idx="4">
                  <c:v>66.774988476881305</c:v>
                </c:pt>
                <c:pt idx="5">
                  <c:v>67.767452281810606</c:v>
                </c:pt>
                <c:pt idx="6">
                  <c:v>59.123558196721596</c:v>
                </c:pt>
                <c:pt idx="7">
                  <c:v>66.0995605957294</c:v>
                </c:pt>
                <c:pt idx="8">
                  <c:v>67.2357107980514</c:v>
                </c:pt>
                <c:pt idx="9" formatCode="0.0">
                  <c:v>61.378427106330896</c:v>
                </c:pt>
                <c:pt idx="10" formatCode="0.0">
                  <c:v>56.080593786334802</c:v>
                </c:pt>
                <c:pt idx="11" formatCode="0.0">
                  <c:v>56.142165376724101</c:v>
                </c:pt>
                <c:pt idx="12">
                  <c:v>48.295526694291198</c:v>
                </c:pt>
                <c:pt idx="13">
                  <c:v>46.139471629723801</c:v>
                </c:pt>
                <c:pt idx="14">
                  <c:v>42.239233661143295</c:v>
                </c:pt>
                <c:pt idx="15">
                  <c:v>39.4696</c:v>
                </c:pt>
              </c:numCache>
            </c:numRef>
          </c:val>
          <c:smooth val="0"/>
          <c:extLst>
            <c:ext xmlns:c16="http://schemas.microsoft.com/office/drawing/2014/chart" uri="{C3380CC4-5D6E-409C-BE32-E72D297353CC}">
              <c16:uniqueId val="{00000003-9387-43B3-AB05-5013528CC976}"/>
            </c:ext>
          </c:extLst>
        </c:ser>
        <c:ser>
          <c:idx val="2"/>
          <c:order val="2"/>
          <c:tx>
            <c:strRef>
              <c:f>'govt exp trend chart'!$B$14</c:f>
              <c:strCache>
                <c:ptCount val="1"/>
                <c:pt idx="0">
                  <c:v>Justice</c:v>
                </c:pt>
              </c:strCache>
            </c:strRef>
          </c:tx>
          <c:spPr>
            <a:ln w="22225" cap="rnd">
              <a:solidFill>
                <a:schemeClr val="accent6">
                  <a:lumMod val="75000"/>
                </a:schemeClr>
              </a:solidFill>
              <a:round/>
            </a:ln>
            <a:effectLst/>
          </c:spPr>
          <c:marker>
            <c:symbol val="none"/>
          </c:marker>
          <c:dLbls>
            <c:dLbl>
              <c:idx val="10"/>
              <c:layout>
                <c:manualLayout>
                  <c:x val="0.15206358912782894"/>
                  <c:y val="-7.1313355655235836E-4"/>
                </c:manualLayout>
              </c:layout>
              <c:tx>
                <c:rich>
                  <a:bodyPr/>
                  <a:lstStyle/>
                  <a:p>
                    <a:fld id="{CD09CD7F-F7F8-4CFF-BF59-39E4D1F099DF}" type="SERIESNAME">
                      <a:rPr lang="en-US" sz="1000" b="1" cap="all" baseline="0" smtClean="0">
                        <a:solidFill>
                          <a:schemeClr val="accent6">
                            <a:lumMod val="75000"/>
                          </a:schemeClr>
                        </a:solidFill>
                        <a:latin typeface="+mj-lt"/>
                      </a:rPr>
                      <a:pPr/>
                      <a:t>[SERIES NAME]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387-43B3-AB05-5013528CC97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Graphik Medium" panose="020B0603030202060203"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'govt exp trend chart'!$C$11:$R$11</c:f>
              <c:numCache>
                <c:formatCode>General</c:formatCode>
                <c:ptCount val="16"/>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numCache>
            </c:numRef>
          </c:cat>
          <c:val>
            <c:numRef>
              <c:f>'govt exp trend chart'!$C$14:$R$14</c:f>
              <c:numCache>
                <c:formatCode>0</c:formatCode>
                <c:ptCount val="16"/>
                <c:pt idx="0">
                  <c:v>73.086337109703393</c:v>
                </c:pt>
                <c:pt idx="1">
                  <c:v>79.208568783310795</c:v>
                </c:pt>
                <c:pt idx="2">
                  <c:v>84.189476708564399</c:v>
                </c:pt>
                <c:pt idx="3">
                  <c:v>87.256877095865804</c:v>
                </c:pt>
                <c:pt idx="4">
                  <c:v>98.111435014566908</c:v>
                </c:pt>
                <c:pt idx="5">
                  <c:v>112.91034701324699</c:v>
                </c:pt>
                <c:pt idx="6">
                  <c:v>106.977609902476</c:v>
                </c:pt>
                <c:pt idx="7">
                  <c:v>119.76675070313</c:v>
                </c:pt>
                <c:pt idx="8">
                  <c:v>123.437647050165</c:v>
                </c:pt>
                <c:pt idx="9">
                  <c:v>138.19492530722599</c:v>
                </c:pt>
                <c:pt idx="10">
                  <c:v>126.015290497159</c:v>
                </c:pt>
                <c:pt idx="11">
                  <c:v>133.10239659374599</c:v>
                </c:pt>
                <c:pt idx="12">
                  <c:v>121.681255854246</c:v>
                </c:pt>
                <c:pt idx="13">
                  <c:v>118.04187810702301</c:v>
                </c:pt>
                <c:pt idx="14">
                  <c:v>114.19078095057699</c:v>
                </c:pt>
                <c:pt idx="15">
                  <c:v>113.65780000000001</c:v>
                </c:pt>
              </c:numCache>
            </c:numRef>
          </c:val>
          <c:smooth val="0"/>
          <c:extLst>
            <c:ext xmlns:c16="http://schemas.microsoft.com/office/drawing/2014/chart" uri="{C3380CC4-5D6E-409C-BE32-E72D297353CC}">
              <c16:uniqueId val="{00000005-9387-43B3-AB05-5013528CC976}"/>
            </c:ext>
          </c:extLst>
        </c:ser>
        <c:dLbls>
          <c:showLegendKey val="0"/>
          <c:showVal val="0"/>
          <c:showCatName val="0"/>
          <c:showSerName val="0"/>
          <c:showPercent val="0"/>
          <c:showBubbleSize val="0"/>
        </c:dLbls>
        <c:smooth val="0"/>
        <c:axId val="488060824"/>
        <c:axId val="488061608"/>
      </c:lineChart>
      <c:catAx>
        <c:axId val="488060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ln>
                  <a:noFill/>
                </a:ln>
                <a:solidFill>
                  <a:schemeClr val="tx1">
                    <a:lumMod val="65000"/>
                    <a:lumOff val="35000"/>
                  </a:schemeClr>
                </a:solidFill>
                <a:latin typeface="Graphik Medium" panose="020B0603030202060203" pitchFamily="34" charset="0"/>
                <a:ea typeface="+mn-ea"/>
                <a:cs typeface="+mn-cs"/>
              </a:defRPr>
            </a:pPr>
            <a:endParaRPr lang="en-US"/>
          </a:p>
        </c:txPr>
        <c:crossAx val="488061608"/>
        <c:crosses val="autoZero"/>
        <c:auto val="1"/>
        <c:lblAlgn val="ctr"/>
        <c:lblOffset val="100"/>
        <c:noMultiLvlLbl val="0"/>
      </c:catAx>
      <c:valAx>
        <c:axId val="488061608"/>
        <c:scaling>
          <c:orientation val="minMax"/>
          <c:min val="2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Graphik Medium" panose="020B0603030202060203" pitchFamily="34" charset="0"/>
                    <a:ea typeface="+mn-ea"/>
                    <a:cs typeface="+mn-cs"/>
                  </a:defRPr>
                </a:pPr>
                <a:r>
                  <a:rPr lang="en-AU" sz="1000" b="1" dirty="0">
                    <a:effectLst/>
                    <a:latin typeface="Graphik Medium" panose="020B0603030202060203" pitchFamily="34" charset="0"/>
                  </a:rPr>
                  <a:t>CONSTANT 2022 PESOS, BILLIONS</a:t>
                </a:r>
              </a:p>
            </c:rich>
          </c:tx>
          <c:layout>
            <c:manualLayout>
              <c:xMode val="edge"/>
              <c:yMode val="edge"/>
              <c:x val="2.198188986332466E-3"/>
              <c:y val="0.18326041626291456"/>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Graphik Medium" panose="020B0603030202060203"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Graphik Medium" panose="020B0603030202060203" pitchFamily="34" charset="0"/>
                <a:ea typeface="+mn-ea"/>
                <a:cs typeface="+mn-cs"/>
              </a:defRPr>
            </a:pPr>
            <a:endParaRPr lang="en-US"/>
          </a:p>
        </c:txPr>
        <c:crossAx val="48806082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8290945298513E-2"/>
          <c:y val="5.3377635487871694E-2"/>
          <c:w val="0.89549545820358989"/>
          <c:h val="0.74826846644169487"/>
        </c:manualLayout>
      </c:layout>
      <c:barChart>
        <c:barDir val="col"/>
        <c:grouping val="clustered"/>
        <c:varyColors val="0"/>
        <c:ser>
          <c:idx val="0"/>
          <c:order val="0"/>
          <c:tx>
            <c:strRef>
              <c:f>'OECD comparison'!$AG$11</c:f>
              <c:strCache>
                <c:ptCount val="1"/>
                <c:pt idx="0">
                  <c:v>Public order and safety</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2B59-4BDC-B809-017EEF087845}"/>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3-2B59-4BDC-B809-017EEF087845}"/>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2B59-4BDC-B809-017EEF087845}"/>
              </c:ext>
            </c:extLst>
          </c:dPt>
          <c:dPt>
            <c:idx val="10"/>
            <c:invertIfNegative val="0"/>
            <c:bubble3D val="0"/>
            <c:spPr>
              <a:solidFill>
                <a:schemeClr val="accent1"/>
              </a:solidFill>
              <a:ln>
                <a:solidFill>
                  <a:schemeClr val="accent1"/>
                </a:solidFill>
              </a:ln>
              <a:effectLst/>
            </c:spPr>
            <c:extLst>
              <c:ext xmlns:c16="http://schemas.microsoft.com/office/drawing/2014/chart" uri="{C3380CC4-5D6E-409C-BE32-E72D297353CC}">
                <c16:uniqueId val="{00000007-2B59-4BDC-B809-017EEF087845}"/>
              </c:ext>
            </c:extLst>
          </c:dPt>
          <c:dPt>
            <c:idx val="16"/>
            <c:invertIfNegative val="0"/>
            <c:bubble3D val="0"/>
            <c:spPr>
              <a:solidFill>
                <a:schemeClr val="bg2">
                  <a:lumMod val="75000"/>
                </a:schemeClr>
              </a:solidFill>
              <a:ln>
                <a:noFill/>
              </a:ln>
              <a:effectLst/>
            </c:spPr>
            <c:extLst>
              <c:ext xmlns:c16="http://schemas.microsoft.com/office/drawing/2014/chart" uri="{C3380CC4-5D6E-409C-BE32-E72D297353CC}">
                <c16:uniqueId val="{00000009-2B59-4BDC-B809-017EEF087845}"/>
              </c:ext>
            </c:extLst>
          </c:dPt>
          <c:dPt>
            <c:idx val="18"/>
            <c:invertIfNegative val="0"/>
            <c:bubble3D val="0"/>
            <c:spPr>
              <a:solidFill>
                <a:schemeClr val="accent1"/>
              </a:solidFill>
              <a:ln>
                <a:solidFill>
                  <a:schemeClr val="bg1"/>
                </a:solidFill>
              </a:ln>
              <a:effectLst/>
            </c:spPr>
            <c:extLst>
              <c:ext xmlns:c16="http://schemas.microsoft.com/office/drawing/2014/chart" uri="{C3380CC4-5D6E-409C-BE32-E72D297353CC}">
                <c16:uniqueId val="{0000000B-2B59-4BDC-B809-017EEF087845}"/>
              </c:ext>
            </c:extLst>
          </c:dPt>
          <c:dLbls>
            <c:dLbl>
              <c:idx val="0"/>
              <c:layout>
                <c:manualLayout>
                  <c:x val="0"/>
                  <c:y val="-1.1879804071162084E-2"/>
                </c:manualLayout>
              </c:layout>
              <c:tx>
                <c:rich>
                  <a:bodyPr/>
                  <a:lstStyle/>
                  <a:p>
                    <a:r>
                      <a:rPr lang="en-US"/>
                      <a:t>0.6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B59-4BDC-B809-017EEF087845}"/>
                </c:ext>
              </c:extLst>
            </c:dLbl>
            <c:dLbl>
              <c:idx val="16"/>
              <c:layout>
                <c:manualLayout>
                  <c:x val="0"/>
                  <c:y val="-1.90076865138593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B59-4BDC-B809-017EEF087845}"/>
                </c:ext>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j-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'OECD comparison'!$AF$12:$AF$47</c:f>
              <c:strCache>
                <c:ptCount val="36"/>
                <c:pt idx="0">
                  <c:v>Mexico</c:v>
                </c:pt>
                <c:pt idx="1">
                  <c:v>Ireland</c:v>
                </c:pt>
                <c:pt idx="2">
                  <c:v>Denmark</c:v>
                </c:pt>
                <c:pt idx="3">
                  <c:v>Norway</c:v>
                </c:pt>
                <c:pt idx="4">
                  <c:v>Finland</c:v>
                </c:pt>
                <c:pt idx="5">
                  <c:v>Luxembourg</c:v>
                </c:pt>
                <c:pt idx="6">
                  <c:v>Japan</c:v>
                </c:pt>
                <c:pt idx="7">
                  <c:v>Sweden</c:v>
                </c:pt>
                <c:pt idx="8">
                  <c:v>South Korea</c:v>
                </c:pt>
                <c:pt idx="9">
                  <c:v>Austria</c:v>
                </c:pt>
                <c:pt idx="10">
                  <c:v>Israel</c:v>
                </c:pt>
                <c:pt idx="11">
                  <c:v>Lithuania</c:v>
                </c:pt>
                <c:pt idx="12">
                  <c:v>Iceland</c:v>
                </c:pt>
                <c:pt idx="13">
                  <c:v>Germany</c:v>
                </c:pt>
                <c:pt idx="14">
                  <c:v>Switzerland</c:v>
                </c:pt>
                <c:pt idx="15">
                  <c:v>Slovenia</c:v>
                </c:pt>
                <c:pt idx="16">
                  <c:v>OECD average</c:v>
                </c:pt>
                <c:pt idx="17">
                  <c:v>Belgium</c:v>
                </c:pt>
                <c:pt idx="18">
                  <c:v>France</c:v>
                </c:pt>
                <c:pt idx="19">
                  <c:v>Portugal</c:v>
                </c:pt>
                <c:pt idx="20">
                  <c:v>Estonia</c:v>
                </c:pt>
                <c:pt idx="21">
                  <c:v>Italy</c:v>
                </c:pt>
                <c:pt idx="22">
                  <c:v>Netherlands</c:v>
                </c:pt>
                <c:pt idx="23">
                  <c:v>Chile</c:v>
                </c:pt>
                <c:pt idx="24">
                  <c:v>United States</c:v>
                </c:pt>
                <c:pt idx="25">
                  <c:v>Spain</c:v>
                </c:pt>
                <c:pt idx="26">
                  <c:v>United Kingdom</c:v>
                </c:pt>
                <c:pt idx="27">
                  <c:v>Hungary</c:v>
                </c:pt>
                <c:pt idx="28">
                  <c:v>Czechia</c:v>
                </c:pt>
                <c:pt idx="29">
                  <c:v>Australia</c:v>
                </c:pt>
                <c:pt idx="30">
                  <c:v>Latvia</c:v>
                </c:pt>
                <c:pt idx="31">
                  <c:v>Poland</c:v>
                </c:pt>
                <c:pt idx="32">
                  <c:v>Greece</c:v>
                </c:pt>
                <c:pt idx="33">
                  <c:v>Costa Rica</c:v>
                </c:pt>
                <c:pt idx="34">
                  <c:v>Slovakia</c:v>
                </c:pt>
                <c:pt idx="35">
                  <c:v>Colombia</c:v>
                </c:pt>
              </c:strCache>
            </c:strRef>
          </c:cat>
          <c:val>
            <c:numRef>
              <c:f>'OECD comparison'!$AG$12:$AG$47</c:f>
              <c:numCache>
                <c:formatCode>_(* #,##0.00_);_(* \(#,##0.00\);_(* "-"??_);_(@_)</c:formatCode>
                <c:ptCount val="36"/>
                <c:pt idx="0">
                  <c:v>0.6</c:v>
                </c:pt>
                <c:pt idx="1">
                  <c:v>0.93</c:v>
                </c:pt>
                <c:pt idx="2">
                  <c:v>0.95</c:v>
                </c:pt>
                <c:pt idx="3">
                  <c:v>1.0900000000000001</c:v>
                </c:pt>
                <c:pt idx="4">
                  <c:v>1.1499999999999999</c:v>
                </c:pt>
                <c:pt idx="5">
                  <c:v>1.28</c:v>
                </c:pt>
                <c:pt idx="6">
                  <c:v>1.29</c:v>
                </c:pt>
                <c:pt idx="7">
                  <c:v>1.34</c:v>
                </c:pt>
                <c:pt idx="8">
                  <c:v>1.36</c:v>
                </c:pt>
                <c:pt idx="9">
                  <c:v>1.42</c:v>
                </c:pt>
                <c:pt idx="10">
                  <c:v>1.48</c:v>
                </c:pt>
                <c:pt idx="11">
                  <c:v>1.51</c:v>
                </c:pt>
                <c:pt idx="12">
                  <c:v>1.59</c:v>
                </c:pt>
                <c:pt idx="13">
                  <c:v>1.69</c:v>
                </c:pt>
                <c:pt idx="14">
                  <c:v>1.73</c:v>
                </c:pt>
                <c:pt idx="15">
                  <c:v>1.74</c:v>
                </c:pt>
                <c:pt idx="16">
                  <c:v>1.74</c:v>
                </c:pt>
                <c:pt idx="17">
                  <c:v>1.75</c:v>
                </c:pt>
                <c:pt idx="18">
                  <c:v>1.76</c:v>
                </c:pt>
                <c:pt idx="19">
                  <c:v>1.8</c:v>
                </c:pt>
                <c:pt idx="20">
                  <c:v>1.82</c:v>
                </c:pt>
                <c:pt idx="21">
                  <c:v>1.89</c:v>
                </c:pt>
                <c:pt idx="22">
                  <c:v>1.95</c:v>
                </c:pt>
                <c:pt idx="23">
                  <c:v>1.95</c:v>
                </c:pt>
                <c:pt idx="24">
                  <c:v>1.97</c:v>
                </c:pt>
                <c:pt idx="25">
                  <c:v>2.04</c:v>
                </c:pt>
                <c:pt idx="26">
                  <c:v>2.0499999999999998</c:v>
                </c:pt>
                <c:pt idx="27">
                  <c:v>2.12</c:v>
                </c:pt>
                <c:pt idx="28">
                  <c:v>2.13</c:v>
                </c:pt>
                <c:pt idx="29">
                  <c:v>2.14</c:v>
                </c:pt>
                <c:pt idx="30">
                  <c:v>2.21</c:v>
                </c:pt>
                <c:pt idx="31">
                  <c:v>2.33</c:v>
                </c:pt>
                <c:pt idx="32">
                  <c:v>2.37</c:v>
                </c:pt>
                <c:pt idx="33">
                  <c:v>2.39</c:v>
                </c:pt>
                <c:pt idx="34">
                  <c:v>2.4500000000000002</c:v>
                </c:pt>
                <c:pt idx="35">
                  <c:v>2.5299999999999998</c:v>
                </c:pt>
              </c:numCache>
            </c:numRef>
          </c:val>
          <c:extLst>
            <c:ext xmlns:c16="http://schemas.microsoft.com/office/drawing/2014/chart" uri="{C3380CC4-5D6E-409C-BE32-E72D297353CC}">
              <c16:uniqueId val="{0000000C-2B59-4BDC-B809-017EEF087845}"/>
            </c:ext>
          </c:extLst>
        </c:ser>
        <c:dLbls>
          <c:showLegendKey val="0"/>
          <c:showVal val="0"/>
          <c:showCatName val="0"/>
          <c:showSerName val="0"/>
          <c:showPercent val="0"/>
          <c:showBubbleSize val="0"/>
        </c:dLbls>
        <c:gapWidth val="20"/>
        <c:overlap val="-27"/>
        <c:axId val="488063176"/>
        <c:axId val="488064744"/>
      </c:barChart>
      <c:catAx>
        <c:axId val="488063176"/>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mn-cs"/>
              </a:defRPr>
            </a:pPr>
            <a:endParaRPr lang="en-US"/>
          </a:p>
        </c:txPr>
        <c:crossAx val="488064744"/>
        <c:crosses val="autoZero"/>
        <c:auto val="1"/>
        <c:lblAlgn val="ctr"/>
        <c:lblOffset val="100"/>
        <c:noMultiLvlLbl val="0"/>
      </c:catAx>
      <c:valAx>
        <c:axId val="48806474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mn-cs"/>
                  </a:defRPr>
                </a:pPr>
                <a:r>
                  <a:rPr lang="en-AU" b="1" dirty="0"/>
                  <a:t>PUBLIC ORDER AND SAFETY EXPENDITURE AS % OF GDP</a:t>
                </a:r>
              </a:p>
            </c:rich>
          </c:tx>
          <c:layout>
            <c:manualLayout>
              <c:xMode val="edge"/>
              <c:yMode val="edge"/>
              <c:x val="1.0972269625258817E-2"/>
              <c:y val="0.11172979135183859"/>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mn-cs"/>
              </a:defRPr>
            </a:pPr>
            <a:endParaRPr lang="en-US"/>
          </a:p>
        </c:txPr>
        <c:crossAx val="488063176"/>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solidFill>
        <a:schemeClr val="bg1">
          <a:lumMod val="95000"/>
        </a:schemeClr>
      </a:solidFill>
      <a:round/>
    </a:ln>
    <a:effectLst/>
  </c:spPr>
  <c:txPr>
    <a:bodyPr/>
    <a:lstStyle/>
    <a:p>
      <a:pPr>
        <a:defRPr sz="800">
          <a:latin typeface="+mj-lt"/>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38189588904321"/>
          <c:y val="2.844628117583627E-2"/>
          <c:w val="0.68790894283480131"/>
          <c:h val="0.96406355644311958"/>
        </c:manualLayout>
      </c:layout>
      <c:doughnut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1BAD-4DAE-9ED2-1AE1A658622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BAD-4DAE-9ED2-1AE1A6586222}"/>
              </c:ext>
            </c:extLst>
          </c:dPt>
          <c:dPt>
            <c:idx val="2"/>
            <c:bubble3D val="0"/>
            <c:spPr>
              <a:solidFill>
                <a:srgbClr val="FFCCCC"/>
              </a:solidFill>
              <a:ln w="19050">
                <a:solidFill>
                  <a:schemeClr val="lt1"/>
                </a:solidFill>
              </a:ln>
              <a:effectLst/>
            </c:spPr>
            <c:extLst>
              <c:ext xmlns:c16="http://schemas.microsoft.com/office/drawing/2014/chart" uri="{C3380CC4-5D6E-409C-BE32-E72D297353CC}">
                <c16:uniqueId val="{00000005-1BAD-4DAE-9ED2-1AE1A6586222}"/>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1BAD-4DAE-9ED2-1AE1A6586222}"/>
              </c:ext>
            </c:extLst>
          </c:dPt>
          <c:dPt>
            <c:idx val="4"/>
            <c:bubble3D val="0"/>
            <c:spPr>
              <a:solidFill>
                <a:schemeClr val="tx1"/>
              </a:solidFill>
              <a:ln w="19050">
                <a:solidFill>
                  <a:schemeClr val="lt1"/>
                </a:solidFill>
              </a:ln>
              <a:effectLst/>
            </c:spPr>
            <c:extLst>
              <c:ext xmlns:c16="http://schemas.microsoft.com/office/drawing/2014/chart" uri="{C3380CC4-5D6E-409C-BE32-E72D297353CC}">
                <c16:uniqueId val="{00000009-1BAD-4DAE-9ED2-1AE1A6586222}"/>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1BAD-4DAE-9ED2-1AE1A6586222}"/>
              </c:ext>
            </c:extLst>
          </c:dPt>
          <c:dLbls>
            <c:dLbl>
              <c:idx val="4"/>
              <c:layout>
                <c:manualLayout>
                  <c:x val="0.22272832568583967"/>
                  <c:y val="-9.5843158252417182E-2"/>
                </c:manualLayout>
              </c:layout>
              <c:spPr>
                <a:noFill/>
                <a:ln>
                  <a:solidFill>
                    <a:sysClr val="windowText" lastClr="000000"/>
                  </a:solid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1BAD-4DAE-9ED2-1AE1A6586222}"/>
                </c:ext>
              </c:extLst>
            </c:dLbl>
            <c:spPr>
              <a:noFill/>
              <a:ln w="6350">
                <a:noFill/>
              </a:ln>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'composition pie'!$A$19:$A$23</c:f>
              <c:strCache>
                <c:ptCount val="5"/>
                <c:pt idx="0">
                  <c:v>Homicide</c:v>
                </c:pt>
                <c:pt idx="1">
                  <c:v>Violent Crime</c:v>
                </c:pt>
                <c:pt idx="2">
                  <c:v>Government Expenditure</c:v>
                </c:pt>
                <c:pt idx="3">
                  <c:v>Protection 
Costs</c:v>
                </c:pt>
                <c:pt idx="4">
                  <c:v>Other</c:v>
                </c:pt>
              </c:strCache>
            </c:strRef>
          </c:cat>
          <c:val>
            <c:numRef>
              <c:f>'composition pie'!$B$19:$B$23</c:f>
              <c:numCache>
                <c:formatCode>0.0%</c:formatCode>
                <c:ptCount val="5"/>
                <c:pt idx="0">
                  <c:v>0.44718439506357449</c:v>
                </c:pt>
                <c:pt idx="1">
                  <c:v>0.3274325183221492</c:v>
                </c:pt>
                <c:pt idx="2">
                  <c:v>0.13638672636400131</c:v>
                </c:pt>
                <c:pt idx="3">
                  <c:v>7.5107433896252185E-2</c:v>
                </c:pt>
                <c:pt idx="4">
                  <c:v>1.3888926354022819E-2</c:v>
                </c:pt>
              </c:numCache>
            </c:numRef>
          </c:val>
          <c:extLst>
            <c:ext xmlns:c16="http://schemas.microsoft.com/office/drawing/2014/chart" uri="{C3380CC4-5D6E-409C-BE32-E72D297353CC}">
              <c16:uniqueId val="{0000000C-1BAD-4DAE-9ED2-1AE1A6586222}"/>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645985247591672"/>
          <c:y val="6.9388080764444873E-2"/>
          <c:w val="0.52057047201759898"/>
          <c:h val="0.81493377945601264"/>
        </c:manualLayout>
      </c:layout>
      <c:barChart>
        <c:barDir val="bar"/>
        <c:grouping val="clustered"/>
        <c:varyColors val="0"/>
        <c:ser>
          <c:idx val="0"/>
          <c:order val="0"/>
          <c:spPr>
            <a:solidFill>
              <a:schemeClr val="accent1"/>
            </a:solidFill>
            <a:ln>
              <a:noFill/>
            </a:ln>
            <a:effectLst/>
          </c:spPr>
          <c:invertIfNegative val="0"/>
          <c:cat>
            <c:strRef>
              <c:f>'MPI comparison'!$R$8:$R$39</c:f>
              <c:strCache>
                <c:ptCount val="32"/>
                <c:pt idx="0">
                  <c:v>Yucatán</c:v>
                </c:pt>
                <c:pt idx="1">
                  <c:v>Tlaxcala</c:v>
                </c:pt>
                <c:pt idx="2">
                  <c:v>Chiapas</c:v>
                </c:pt>
                <c:pt idx="3">
                  <c:v>Tamaulipas</c:v>
                </c:pt>
                <c:pt idx="4">
                  <c:v>Hidalgo</c:v>
                </c:pt>
                <c:pt idx="5">
                  <c:v>Coahuila</c:v>
                </c:pt>
                <c:pt idx="6">
                  <c:v>Tabasco</c:v>
                </c:pt>
                <c:pt idx="7">
                  <c:v>Campeche</c:v>
                </c:pt>
                <c:pt idx="8">
                  <c:v>Durango</c:v>
                </c:pt>
                <c:pt idx="9">
                  <c:v>Aguascalientes</c:v>
                </c:pt>
                <c:pt idx="10">
                  <c:v>Veracruz</c:v>
                </c:pt>
                <c:pt idx="11">
                  <c:v>Puebla</c:v>
                </c:pt>
                <c:pt idx="12">
                  <c:v>Sinaloa</c:v>
                </c:pt>
                <c:pt idx="13">
                  <c:v>Oaxaca</c:v>
                </c:pt>
                <c:pt idx="14">
                  <c:v>Querétaro</c:v>
                </c:pt>
                <c:pt idx="15">
                  <c:v>Jalisco</c:v>
                </c:pt>
                <c:pt idx="16">
                  <c:v>Mexico City</c:v>
                </c:pt>
                <c:pt idx="17">
                  <c:v>Baja California Sur</c:v>
                </c:pt>
                <c:pt idx="18">
                  <c:v>San Luis Potosí</c:v>
                </c:pt>
                <c:pt idx="19">
                  <c:v>Nayarit</c:v>
                </c:pt>
                <c:pt idx="20">
                  <c:v>Guerrero</c:v>
                </c:pt>
                <c:pt idx="21">
                  <c:v>Michoacán</c:v>
                </c:pt>
                <c:pt idx="22">
                  <c:v>State of México</c:v>
                </c:pt>
                <c:pt idx="23">
                  <c:v>Quintana Roo</c:v>
                </c:pt>
                <c:pt idx="24">
                  <c:v>Chihuahua</c:v>
                </c:pt>
                <c:pt idx="25">
                  <c:v>Nuevo León</c:v>
                </c:pt>
                <c:pt idx="26">
                  <c:v>Sonora</c:v>
                </c:pt>
                <c:pt idx="27">
                  <c:v>Morelos</c:v>
                </c:pt>
                <c:pt idx="28">
                  <c:v>Guanajuato</c:v>
                </c:pt>
                <c:pt idx="29">
                  <c:v>Baja California</c:v>
                </c:pt>
                <c:pt idx="30">
                  <c:v>Zacatecas</c:v>
                </c:pt>
                <c:pt idx="31">
                  <c:v>Colima</c:v>
                </c:pt>
              </c:strCache>
            </c:strRef>
          </c:cat>
          <c:val>
            <c:numRef>
              <c:f>'MPI comparison'!$T$8:$T$39</c:f>
              <c:numCache>
                <c:formatCode>_(* #,##0.00_);_(* \(#,##0.00\);_(* "-"??_);_(@_)</c:formatCode>
                <c:ptCount val="32"/>
                <c:pt idx="0">
                  <c:v>1.44872707869127</c:v>
                </c:pt>
                <c:pt idx="1">
                  <c:v>1.6610885816405501</c:v>
                </c:pt>
                <c:pt idx="2">
                  <c:v>1.68610037147251</c:v>
                </c:pt>
                <c:pt idx="3">
                  <c:v>1.9046435093337699</c:v>
                </c:pt>
                <c:pt idx="4">
                  <c:v>1.9575140628074099</c:v>
                </c:pt>
                <c:pt idx="5">
                  <c:v>1.9975185356719301</c:v>
                </c:pt>
                <c:pt idx="6">
                  <c:v>2.0038839863727098</c:v>
                </c:pt>
                <c:pt idx="7">
                  <c:v>2.0073784691476702</c:v>
                </c:pt>
                <c:pt idx="8">
                  <c:v>2.0113444686647202</c:v>
                </c:pt>
                <c:pt idx="9">
                  <c:v>2.0211593875665899</c:v>
                </c:pt>
                <c:pt idx="10">
                  <c:v>2.0324297259184498</c:v>
                </c:pt>
                <c:pt idx="11">
                  <c:v>2.0481377358816202</c:v>
                </c:pt>
                <c:pt idx="12">
                  <c:v>2.1996906205361602</c:v>
                </c:pt>
                <c:pt idx="13">
                  <c:v>2.2809877478093799</c:v>
                </c:pt>
                <c:pt idx="14">
                  <c:v>2.3145352690066598</c:v>
                </c:pt>
                <c:pt idx="15">
                  <c:v>2.4244442959949</c:v>
                </c:pt>
                <c:pt idx="16">
                  <c:v>2.4260000000000002</c:v>
                </c:pt>
                <c:pt idx="17">
                  <c:v>2.4475400186476701</c:v>
                </c:pt>
                <c:pt idx="18">
                  <c:v>2.4614672856298201</c:v>
                </c:pt>
                <c:pt idx="19">
                  <c:v>2.52</c:v>
                </c:pt>
                <c:pt idx="20">
                  <c:v>2.8127180296090799</c:v>
                </c:pt>
                <c:pt idx="21">
                  <c:v>2.93674847064357</c:v>
                </c:pt>
                <c:pt idx="22">
                  <c:v>2.9475264877577998</c:v>
                </c:pt>
                <c:pt idx="23">
                  <c:v>2.99625130546523</c:v>
                </c:pt>
                <c:pt idx="24">
                  <c:v>3.0530807155773898</c:v>
                </c:pt>
                <c:pt idx="25">
                  <c:v>3.0834736838763299</c:v>
                </c:pt>
                <c:pt idx="26">
                  <c:v>3.1755494628276</c:v>
                </c:pt>
                <c:pt idx="27">
                  <c:v>3.3329567060174199</c:v>
                </c:pt>
                <c:pt idx="28">
                  <c:v>3.4717854249147599</c:v>
                </c:pt>
                <c:pt idx="29">
                  <c:v>4.1021376905355096</c:v>
                </c:pt>
                <c:pt idx="30">
                  <c:v>4.2262875590445201</c:v>
                </c:pt>
                <c:pt idx="31">
                  <c:v>4.4987173538012204</c:v>
                </c:pt>
              </c:numCache>
            </c:numRef>
          </c:val>
          <c:extLst>
            <c:ext xmlns:c16="http://schemas.microsoft.com/office/drawing/2014/chart" uri="{C3380CC4-5D6E-409C-BE32-E72D297353CC}">
              <c16:uniqueId val="{00000000-C26D-4040-8CFD-CB1E32BAB2C5}"/>
            </c:ext>
          </c:extLst>
        </c:ser>
        <c:dLbls>
          <c:showLegendKey val="0"/>
          <c:showVal val="0"/>
          <c:showCatName val="0"/>
          <c:showSerName val="0"/>
          <c:showPercent val="0"/>
          <c:showBubbleSize val="0"/>
        </c:dLbls>
        <c:gapWidth val="26"/>
        <c:axId val="488060040"/>
        <c:axId val="488061216"/>
      </c:barChart>
      <c:catAx>
        <c:axId val="488060040"/>
        <c:scaling>
          <c:orientation val="minMax"/>
        </c:scaling>
        <c:delete val="0"/>
        <c:axPos val="r"/>
        <c:numFmt formatCode="General" sourceLinked="1"/>
        <c:majorTickMark val="none"/>
        <c:minorTickMark val="none"/>
        <c:tickLblPos val="high"/>
        <c:spPr>
          <a:noFill/>
          <a:ln w="9525" cap="flat" cmpd="sng" algn="ctr">
            <a:solidFill>
              <a:schemeClr val="bg1">
                <a:lumMod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j-lt"/>
                <a:ea typeface="+mn-ea"/>
                <a:cs typeface="+mn-cs"/>
              </a:defRPr>
            </a:pPr>
            <a:endParaRPr lang="en-US"/>
          </a:p>
        </c:txPr>
        <c:crossAx val="488061216"/>
        <c:crosses val="autoZero"/>
        <c:auto val="1"/>
        <c:lblAlgn val="r"/>
        <c:lblOffset val="100"/>
        <c:noMultiLvlLbl val="0"/>
      </c:catAx>
      <c:valAx>
        <c:axId val="488061216"/>
        <c:scaling>
          <c:orientation val="maxMin"/>
          <c:max val="5"/>
          <c:min val="0"/>
        </c:scaling>
        <c:delete val="0"/>
        <c:axPos val="b"/>
        <c:majorGridlines>
          <c:spPr>
            <a:ln w="12700" cap="flat" cmpd="sng" algn="ctr">
              <a:solidFill>
                <a:schemeClr val="bg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mn-cs"/>
              </a:defRPr>
            </a:pPr>
            <a:endParaRPr lang="en-US"/>
          </a:p>
        </c:txPr>
        <c:crossAx val="488060040"/>
        <c:crosses val="autoZero"/>
        <c:crossBetween val="between"/>
        <c:majorUnit val="1"/>
      </c:valAx>
      <c:spPr>
        <a:noFill/>
        <a:ln>
          <a:noFill/>
        </a:ln>
        <a:effectLst/>
      </c:spPr>
    </c:plotArea>
    <c:plotVisOnly val="1"/>
    <c:dispBlanksAs val="gap"/>
    <c:showDLblsOverMax val="0"/>
  </c:chart>
  <c:spPr>
    <a:solidFill>
      <a:schemeClr val="bg1">
        <a:lumMod val="95000"/>
      </a:schemeClr>
    </a:solidFill>
    <a:ln w="9525" cap="flat" cmpd="sng" algn="ctr">
      <a:noFill/>
      <a:round/>
    </a:ln>
    <a:effectLst/>
  </c:spPr>
  <c:txPr>
    <a:bodyPr/>
    <a:lstStyle/>
    <a:p>
      <a:pPr>
        <a:defRPr sz="900"/>
      </a:pPr>
      <a:endParaRPr lang="en-US"/>
    </a:p>
  </c:txPr>
  <c:externalData r:id="rId4">
    <c:autoUpdate val="0"/>
  </c:externalData>
  <c:userShapes r:id="rId5"/>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2055551090200651E-2"/>
          <c:y val="6.6549679849585722E-2"/>
          <c:w val="0.89483177267693714"/>
          <c:h val="0.81973327883092351"/>
        </c:manualLayout>
      </c:layout>
      <c:barChart>
        <c:barDir val="bar"/>
        <c:grouping val="clustered"/>
        <c:varyColors val="0"/>
        <c:ser>
          <c:idx val="1"/>
          <c:order val="0"/>
          <c:spPr>
            <a:solidFill>
              <a:schemeClr val="accent2"/>
            </a:solidFill>
            <a:ln>
              <a:noFill/>
            </a:ln>
            <a:effectLst/>
          </c:spPr>
          <c:invertIfNegative val="0"/>
          <c:cat>
            <c:numRef>
              <c:f>'MPI comparison'!$Q$8:$Q$39</c:f>
              <c:numCache>
                <c:formatCode>General</c:formatCode>
                <c:ptCount val="32"/>
              </c:numCache>
            </c:numRef>
          </c:cat>
          <c:val>
            <c:numRef>
              <c:f>'MPI comparison'!$S$8:$S$39</c:f>
              <c:numCache>
                <c:formatCode>_(* #,##0_);_(* \(#,##0\);_(* "-"??_);_(@_)</c:formatCode>
                <c:ptCount val="32"/>
                <c:pt idx="0">
                  <c:v>1326.162920155781</c:v>
                </c:pt>
                <c:pt idx="1">
                  <c:v>1741.1683480489748</c:v>
                </c:pt>
                <c:pt idx="2">
                  <c:v>959.42457139366604</c:v>
                </c:pt>
                <c:pt idx="3">
                  <c:v>1203.972941805951</c:v>
                </c:pt>
                <c:pt idx="4">
                  <c:v>1229.6428454855061</c:v>
                </c:pt>
                <c:pt idx="5">
                  <c:v>1241.356010196112</c:v>
                </c:pt>
                <c:pt idx="6">
                  <c:v>1416.8955145460282</c:v>
                </c:pt>
                <c:pt idx="7">
                  <c:v>2409.3662258776649</c:v>
                </c:pt>
                <c:pt idx="8">
                  <c:v>1688.8172050934431</c:v>
                </c:pt>
                <c:pt idx="9">
                  <c:v>1937.09560494585</c:v>
                </c:pt>
                <c:pt idx="10">
                  <c:v>893.43689626685398</c:v>
                </c:pt>
                <c:pt idx="11">
                  <c:v>961.00522188745606</c:v>
                </c:pt>
                <c:pt idx="12">
                  <c:v>1259.6936276879869</c:v>
                </c:pt>
                <c:pt idx="13">
                  <c:v>1092.556496176584</c:v>
                </c:pt>
                <c:pt idx="14">
                  <c:v>1427.954838944901</c:v>
                </c:pt>
                <c:pt idx="15">
                  <c:v>938.52377653747101</c:v>
                </c:pt>
                <c:pt idx="16">
                  <c:v>1114.638534361718</c:v>
                </c:pt>
                <c:pt idx="17">
                  <c:v>3062.7286279456421</c:v>
                </c:pt>
                <c:pt idx="18">
                  <c:v>1275.128345839709</c:v>
                </c:pt>
                <c:pt idx="19">
                  <c:v>1997.0393016796111</c:v>
                </c:pt>
                <c:pt idx="20">
                  <c:v>1182.61521416395</c:v>
                </c:pt>
                <c:pt idx="21">
                  <c:v>1045.6508866723129</c:v>
                </c:pt>
                <c:pt idx="22">
                  <c:v>885.11323699701597</c:v>
                </c:pt>
                <c:pt idx="23">
                  <c:v>1656.696516173934</c:v>
                </c:pt>
                <c:pt idx="24">
                  <c:v>1325.8917145366308</c:v>
                </c:pt>
                <c:pt idx="25">
                  <c:v>1055.110914981326</c:v>
                </c:pt>
                <c:pt idx="26">
                  <c:v>1441.4769928697931</c:v>
                </c:pt>
                <c:pt idx="27">
                  <c:v>1598.261311973635</c:v>
                </c:pt>
                <c:pt idx="28">
                  <c:v>1007.428975688746</c:v>
                </c:pt>
                <c:pt idx="29">
                  <c:v>1367.356155767993</c:v>
                </c:pt>
                <c:pt idx="30">
                  <c:v>1686.4003481185009</c:v>
                </c:pt>
                <c:pt idx="31">
                  <c:v>3103.4563689957567</c:v>
                </c:pt>
              </c:numCache>
            </c:numRef>
          </c:val>
          <c:extLst>
            <c:ext xmlns:c16="http://schemas.microsoft.com/office/drawing/2014/chart" uri="{C3380CC4-5D6E-409C-BE32-E72D297353CC}">
              <c16:uniqueId val="{00000000-B416-4020-8589-5E018BC305C8}"/>
            </c:ext>
          </c:extLst>
        </c:ser>
        <c:dLbls>
          <c:showLegendKey val="0"/>
          <c:showVal val="0"/>
          <c:showCatName val="0"/>
          <c:showSerName val="0"/>
          <c:showPercent val="0"/>
          <c:showBubbleSize val="0"/>
        </c:dLbls>
        <c:gapWidth val="26"/>
        <c:axId val="100323768"/>
        <c:axId val="98758952"/>
      </c:barChart>
      <c:catAx>
        <c:axId val="100323768"/>
        <c:scaling>
          <c:orientation val="minMax"/>
        </c:scaling>
        <c:delete val="0"/>
        <c:axPos val="l"/>
        <c:numFmt formatCode="General" sourceLinked="1"/>
        <c:majorTickMark val="none"/>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Graphik Medium" panose="020B0603030202060203" pitchFamily="34" charset="0"/>
                <a:ea typeface="+mn-ea"/>
                <a:cs typeface="+mn-cs"/>
              </a:defRPr>
            </a:pPr>
            <a:endParaRPr lang="en-US"/>
          </a:p>
        </c:txPr>
        <c:crossAx val="98758952"/>
        <c:crosses val="autoZero"/>
        <c:auto val="1"/>
        <c:lblAlgn val="ctr"/>
        <c:lblOffset val="100"/>
        <c:noMultiLvlLbl val="0"/>
      </c:catAx>
      <c:valAx>
        <c:axId val="98758952"/>
        <c:scaling>
          <c:orientation val="minMax"/>
          <c:min val="0"/>
        </c:scaling>
        <c:delete val="0"/>
        <c:axPos val="b"/>
        <c:majorGridlines>
          <c:spPr>
            <a:ln w="12700" cap="flat" cmpd="sng" algn="ctr">
              <a:solidFill>
                <a:schemeClr val="bg1"/>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Graphik Medium" panose="020B0603030202060203" pitchFamily="34" charset="0"/>
                    <a:ea typeface="+mn-ea"/>
                    <a:cs typeface="Arial" panose="020B0604020202020204" pitchFamily="34" charset="0"/>
                  </a:defRPr>
                </a:pPr>
                <a:r>
                  <a:rPr lang="en-AU" sz="900" b="0" i="0" u="none" strike="noStrike" baseline="0">
                    <a:effectLst/>
                    <a:latin typeface="Graphik Medium" panose="020B0603030202060203" pitchFamily="34" charset="0"/>
                  </a:rPr>
                  <a:t>CONSTANT 2022 PESOS</a:t>
                </a:r>
                <a:endParaRPr lang="en-AU" sz="900" b="0">
                  <a:latin typeface="Graphik Medium" panose="020B0603030202060203" pitchFamily="34" charset="0"/>
                </a:endParaRPr>
              </a:p>
            </c:rich>
          </c:tx>
          <c:layout>
            <c:manualLayout>
              <c:xMode val="edge"/>
              <c:yMode val="edge"/>
              <c:x val="0.21291845892101446"/>
              <c:y val="0.945869198241294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Graphik Medium" panose="020B0603030202060203" pitchFamily="34" charset="0"/>
                  <a:ea typeface="+mn-ea"/>
                  <a:cs typeface="Arial" panose="020B0604020202020204" pitchFamily="34" charset="0"/>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j-lt"/>
                <a:ea typeface="+mn-ea"/>
                <a:cs typeface="+mn-cs"/>
              </a:defRPr>
            </a:pPr>
            <a:endParaRPr lang="en-US"/>
          </a:p>
        </c:txPr>
        <c:crossAx val="100323768"/>
        <c:crosses val="autoZero"/>
        <c:crossBetween val="between"/>
      </c:valAx>
      <c:spPr>
        <a:noFill/>
        <a:ln>
          <a:noFill/>
        </a:ln>
        <a:effectLst/>
      </c:spPr>
    </c:plotArea>
    <c:plotVisOnly val="1"/>
    <c:dispBlanksAs val="gap"/>
    <c:showDLblsOverMax val="0"/>
  </c:chart>
  <c:spPr>
    <a:solidFill>
      <a:schemeClr val="bg1">
        <a:lumMod val="95000"/>
      </a:schemeClr>
    </a:solidFill>
    <a:ln w="9525" cap="flat" cmpd="sng" algn="ctr">
      <a:noFill/>
      <a:round/>
    </a:ln>
    <a:effectLst/>
  </c:spPr>
  <c:txPr>
    <a:bodyPr/>
    <a:lstStyle/>
    <a:p>
      <a:pPr>
        <a:defRPr/>
      </a:pPr>
      <a:endParaRPr lang="en-US"/>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33092738407697"/>
          <c:y val="5.0925925925925923E-2"/>
          <c:w val="0.78111351706036736"/>
          <c:h val="0.80058617672790899"/>
        </c:manualLayout>
      </c:layout>
      <c:lineChart>
        <c:grouping val="standard"/>
        <c:varyColors val="0"/>
        <c:ser>
          <c:idx val="0"/>
          <c:order val="0"/>
          <c:spPr>
            <a:ln w="28575" cap="rnd">
              <a:solidFill>
                <a:srgbClr val="FF0000"/>
              </a:solidFill>
              <a:round/>
            </a:ln>
            <a:effectLst/>
          </c:spPr>
          <c:marker>
            <c:symbol val="none"/>
          </c:marker>
          <c:cat>
            <c:numRef>
              <c:f>'Overall PP'!$C$10:$C$23</c:f>
              <c:numCache>
                <c:formatCode>General</c:formatCode>
                <c:ptCount val="14"/>
                <c:pt idx="0">
                  <c:v>2009</c:v>
                </c:pt>
                <c:pt idx="1">
                  <c:v>2010</c:v>
                </c:pt>
                <c:pt idx="2">
                  <c:v>2011</c:v>
                </c:pt>
                <c:pt idx="3">
                  <c:v>2012</c:v>
                </c:pt>
                <c:pt idx="4">
                  <c:v>2013</c:v>
                </c:pt>
                <c:pt idx="5">
                  <c:v>2014</c:v>
                </c:pt>
                <c:pt idx="6">
                  <c:v>2015</c:v>
                </c:pt>
                <c:pt idx="7">
                  <c:v>2016</c:v>
                </c:pt>
                <c:pt idx="8">
                  <c:v>2017</c:v>
                </c:pt>
                <c:pt idx="9">
                  <c:v>2018</c:v>
                </c:pt>
                <c:pt idx="10">
                  <c:v>2019</c:v>
                </c:pt>
                <c:pt idx="11">
                  <c:v>2020</c:v>
                </c:pt>
                <c:pt idx="12">
                  <c:v>2021</c:v>
                </c:pt>
                <c:pt idx="13">
                  <c:v>2022</c:v>
                </c:pt>
              </c:numCache>
            </c:numRef>
          </c:cat>
          <c:val>
            <c:numRef>
              <c:f>'Overall PP'!$D$10:$D$23</c:f>
              <c:numCache>
                <c:formatCode>General</c:formatCode>
                <c:ptCount val="14"/>
                <c:pt idx="0">
                  <c:v>3.2082839999999999</c:v>
                </c:pt>
                <c:pt idx="1">
                  <c:v>3.223573</c:v>
                </c:pt>
                <c:pt idx="2">
                  <c:v>3.2145039999999998</c:v>
                </c:pt>
                <c:pt idx="3">
                  <c:v>3.1846830000000002</c:v>
                </c:pt>
                <c:pt idx="4">
                  <c:v>3.1861609999999998</c:v>
                </c:pt>
                <c:pt idx="5">
                  <c:v>3.204834</c:v>
                </c:pt>
                <c:pt idx="6">
                  <c:v>3.197476</c:v>
                </c:pt>
                <c:pt idx="7">
                  <c:v>3.187802</c:v>
                </c:pt>
                <c:pt idx="8">
                  <c:v>3.1947390000000002</c:v>
                </c:pt>
                <c:pt idx="9">
                  <c:v>3.2345109999999999</c:v>
                </c:pt>
                <c:pt idx="10">
                  <c:v>3.2197170000000002</c:v>
                </c:pt>
                <c:pt idx="11">
                  <c:v>3.2793510000000001</c:v>
                </c:pt>
                <c:pt idx="12">
                  <c:v>3.2970440000000001</c:v>
                </c:pt>
                <c:pt idx="13">
                  <c:v>3.3084479999999998</c:v>
                </c:pt>
              </c:numCache>
            </c:numRef>
          </c:val>
          <c:smooth val="0"/>
          <c:extLst>
            <c:ext xmlns:c16="http://schemas.microsoft.com/office/drawing/2014/chart" uri="{C3380CC4-5D6E-409C-BE32-E72D297353CC}">
              <c16:uniqueId val="{00000000-AFBF-46D7-A791-940C7422BC4F}"/>
            </c:ext>
          </c:extLst>
        </c:ser>
        <c:dLbls>
          <c:showLegendKey val="0"/>
          <c:showVal val="0"/>
          <c:showCatName val="0"/>
          <c:showSerName val="0"/>
          <c:showPercent val="0"/>
          <c:showBubbleSize val="0"/>
        </c:dLbls>
        <c:smooth val="0"/>
        <c:axId val="650389624"/>
        <c:axId val="650380440"/>
      </c:lineChart>
      <c:catAx>
        <c:axId val="650389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50380440"/>
        <c:crosses val="autoZero"/>
        <c:auto val="1"/>
        <c:lblAlgn val="ctr"/>
        <c:lblOffset val="100"/>
        <c:tickMarkSkip val="3"/>
        <c:noMultiLvlLbl val="0"/>
      </c:catAx>
      <c:valAx>
        <c:axId val="650380440"/>
        <c:scaling>
          <c:orientation val="minMax"/>
          <c:max val="3.3500000000000005"/>
          <c:min val="3.1500000000000008"/>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50389624"/>
        <c:crosses val="autoZero"/>
        <c:crossBetween val="between"/>
        <c:majorUnit val="5.000000000000001E-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80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AU" sz="1200" dirty="0">
                <a:latin typeface="Arial" panose="020B0604020202020204" pitchFamily="34" charset="0"/>
                <a:cs typeface="Arial" panose="020B0604020202020204" pitchFamily="34" charset="0"/>
              </a:rPr>
              <a:t>OVERALL PEACEFULNESS, 2015-2022</a:t>
            </a:r>
          </a:p>
        </c:rich>
      </c:tx>
      <c:layout>
        <c:manualLayout>
          <c:xMode val="edge"/>
          <c:yMode val="edge"/>
          <c:x val="0.23035270861424134"/>
          <c:y val="3.0286636268740921E-2"/>
        </c:manualLayout>
      </c:layout>
      <c:overlay val="0"/>
    </c:title>
    <c:autoTitleDeleted val="0"/>
    <c:plotArea>
      <c:layout>
        <c:manualLayout>
          <c:layoutTarget val="inner"/>
          <c:xMode val="edge"/>
          <c:yMode val="edge"/>
          <c:x val="0.16808316099299295"/>
          <c:y val="0.13655389181572644"/>
          <c:w val="0.80232824288579152"/>
          <c:h val="0.74731269981003567"/>
        </c:manualLayout>
      </c:layout>
      <c:lineChart>
        <c:grouping val="standard"/>
        <c:varyColors val="0"/>
        <c:ser>
          <c:idx val="0"/>
          <c:order val="0"/>
          <c:spPr>
            <a:ln w="22225">
              <a:solidFill>
                <a:srgbClr val="FF0000"/>
              </a:solidFill>
            </a:ln>
          </c:spPr>
          <c:marker>
            <c:symbol val="none"/>
          </c:marker>
          <c:dPt>
            <c:idx val="0"/>
            <c:bubble3D val="0"/>
            <c:extLst>
              <c:ext xmlns:c16="http://schemas.microsoft.com/office/drawing/2014/chart" uri="{C3380CC4-5D6E-409C-BE32-E72D297353CC}">
                <c16:uniqueId val="{00000000-F240-4E1C-ABC7-2974159AF65D}"/>
              </c:ext>
            </c:extLst>
          </c:dPt>
          <c:cat>
            <c:numRef>
              <c:f>'[MPI 2023 Dashboard - full 2022 data.xlsm]control'!$N$33:$N$40</c:f>
              <c:numCache>
                <c:formatCode>General</c:formatCode>
                <c:ptCount val="8"/>
                <c:pt idx="0">
                  <c:v>2015</c:v>
                </c:pt>
                <c:pt idx="1">
                  <c:v>2016</c:v>
                </c:pt>
                <c:pt idx="2">
                  <c:v>2017</c:v>
                </c:pt>
                <c:pt idx="3">
                  <c:v>2018</c:v>
                </c:pt>
                <c:pt idx="4">
                  <c:v>2019</c:v>
                </c:pt>
                <c:pt idx="5">
                  <c:v>2020</c:v>
                </c:pt>
                <c:pt idx="6">
                  <c:v>2021</c:v>
                </c:pt>
                <c:pt idx="7">
                  <c:v>2022</c:v>
                </c:pt>
              </c:numCache>
            </c:numRef>
          </c:cat>
          <c:val>
            <c:numRef>
              <c:f>'[MPI 2023 Dashboard - full 2022 data.xlsm]control'!$O$33:$O$40</c:f>
              <c:numCache>
                <c:formatCode>0.00</c:formatCode>
                <c:ptCount val="8"/>
                <c:pt idx="0">
                  <c:v>2.2266872906628601</c:v>
                </c:pt>
                <c:pt idx="1">
                  <c:v>2.2431806342154799</c:v>
                </c:pt>
                <c:pt idx="2">
                  <c:v>2.4453166805595199</c:v>
                </c:pt>
                <c:pt idx="3">
                  <c:v>2.5825109684100598</c:v>
                </c:pt>
                <c:pt idx="4">
                  <c:v>2.6519611837941102</c:v>
                </c:pt>
                <c:pt idx="5">
                  <c:v>2.5843777846244</c:v>
                </c:pt>
                <c:pt idx="6">
                  <c:v>2.5789799400927298</c:v>
                </c:pt>
                <c:pt idx="7">
                  <c:v>2.5563524201437202</c:v>
                </c:pt>
              </c:numCache>
            </c:numRef>
          </c:val>
          <c:smooth val="0"/>
          <c:extLst>
            <c:ext xmlns:c16="http://schemas.microsoft.com/office/drawing/2014/chart" uri="{C3380CC4-5D6E-409C-BE32-E72D297353CC}">
              <c16:uniqueId val="{00000001-F240-4E1C-ABC7-2974159AF65D}"/>
            </c:ext>
          </c:extLst>
        </c:ser>
        <c:dLbls>
          <c:showLegendKey val="0"/>
          <c:showVal val="0"/>
          <c:showCatName val="0"/>
          <c:showSerName val="0"/>
          <c:showPercent val="0"/>
          <c:showBubbleSize val="0"/>
        </c:dLbls>
        <c:smooth val="0"/>
        <c:axId val="438657296"/>
        <c:axId val="438659648"/>
      </c:lineChart>
      <c:catAx>
        <c:axId val="438657296"/>
        <c:scaling>
          <c:orientation val="minMax"/>
        </c:scaling>
        <c:delete val="0"/>
        <c:axPos val="b"/>
        <c:numFmt formatCode="General" sourceLinked="1"/>
        <c:majorTickMark val="out"/>
        <c:minorTickMark val="none"/>
        <c:tickLblPos val="nextTo"/>
        <c:spPr>
          <a:ln>
            <a:noFill/>
          </a:ln>
        </c:spPr>
        <c:crossAx val="438659648"/>
        <c:crosses val="autoZero"/>
        <c:auto val="1"/>
        <c:lblAlgn val="ctr"/>
        <c:lblOffset val="100"/>
        <c:noMultiLvlLbl val="0"/>
      </c:catAx>
      <c:valAx>
        <c:axId val="438659648"/>
        <c:scaling>
          <c:orientation val="minMax"/>
          <c:max val="3"/>
          <c:min val="2"/>
        </c:scaling>
        <c:delete val="0"/>
        <c:axPos val="l"/>
        <c:majorGridlines>
          <c:spPr>
            <a:ln>
              <a:solidFill>
                <a:sysClr val="window" lastClr="FFFFFF">
                  <a:lumMod val="85000"/>
                </a:sysClr>
              </a:solidFill>
            </a:ln>
          </c:spPr>
        </c:majorGridlines>
        <c:numFmt formatCode="0.0" sourceLinked="0"/>
        <c:majorTickMark val="out"/>
        <c:minorTickMark val="none"/>
        <c:tickLblPos val="nextTo"/>
        <c:spPr>
          <a:ln>
            <a:noFill/>
          </a:ln>
        </c:spPr>
        <c:crossAx val="438657296"/>
        <c:crosses val="autoZero"/>
        <c:crossBetween val="between"/>
        <c:majorUnit val="0.2"/>
      </c:valAx>
      <c:spPr>
        <a:solidFill>
          <a:sysClr val="window" lastClr="FFFFFF"/>
        </a:solidFill>
        <a:ln>
          <a:noFill/>
        </a:ln>
      </c:spPr>
    </c:plotArea>
    <c:plotVisOnly val="1"/>
    <c:dispBlanksAs val="gap"/>
    <c:showDLblsOverMax val="0"/>
  </c:chart>
  <c:spPr>
    <a:solidFill>
      <a:sysClr val="window" lastClr="FFFFFF"/>
    </a:solidFill>
    <a:ln>
      <a:noFill/>
    </a:ln>
  </c:spPr>
  <c:txPr>
    <a:bodyPr/>
    <a:lstStyle/>
    <a:p>
      <a:pPr>
        <a:defRPr>
          <a:latin typeface="+mn-lt"/>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AU" sz="1200" b="1"/>
              <a:t>ANNUAL PERCENTAGE CHANGE IN SCORE</a:t>
            </a:r>
          </a:p>
        </c:rich>
      </c:tx>
      <c:layout>
        <c:manualLayout>
          <c:xMode val="edge"/>
          <c:yMode val="edge"/>
          <c:x val="0.19881462813810799"/>
          <c:y val="2.1633311620529228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4171485296981906"/>
          <c:y val="0.11794447427305262"/>
          <c:w val="0.83168756426876544"/>
          <c:h val="0.7569550245154818"/>
        </c:manualLayout>
      </c:layout>
      <c:barChart>
        <c:barDir val="col"/>
        <c:grouping val="clustered"/>
        <c:varyColors val="0"/>
        <c:ser>
          <c:idx val="0"/>
          <c:order val="0"/>
          <c:tx>
            <c:strRef>
              <c:f>'[MPI 2023 - Section 2 - Trends - Charts.xlsx]Change in peacefulness YoY'!$L$5</c:f>
              <c:strCache>
                <c:ptCount val="1"/>
              </c:strCache>
            </c:strRef>
          </c:tx>
          <c:spPr>
            <a:solidFill>
              <a:srgbClr val="EF624D"/>
            </a:solidFill>
            <a:ln>
              <a:noFill/>
            </a:ln>
            <a:effectLst/>
          </c:spPr>
          <c:invertIfNegative val="0"/>
          <c:dPt>
            <c:idx val="4"/>
            <c:invertIfNegative val="0"/>
            <c:bubble3D val="0"/>
            <c:spPr>
              <a:solidFill>
                <a:srgbClr val="58C0AA"/>
              </a:solidFill>
              <a:ln>
                <a:noFill/>
              </a:ln>
              <a:effectLst/>
            </c:spPr>
            <c:extLst>
              <c:ext xmlns:c16="http://schemas.microsoft.com/office/drawing/2014/chart" uri="{C3380CC4-5D6E-409C-BE32-E72D297353CC}">
                <c16:uniqueId val="{00000001-6BE3-4EF6-AED7-F285DDE1CD3F}"/>
              </c:ext>
            </c:extLst>
          </c:dPt>
          <c:dPt>
            <c:idx val="5"/>
            <c:invertIfNegative val="0"/>
            <c:bubble3D val="0"/>
            <c:spPr>
              <a:solidFill>
                <a:srgbClr val="58C0AA"/>
              </a:solidFill>
              <a:ln>
                <a:noFill/>
              </a:ln>
              <a:effectLst/>
            </c:spPr>
            <c:extLst>
              <c:ext xmlns:c16="http://schemas.microsoft.com/office/drawing/2014/chart" uri="{C3380CC4-5D6E-409C-BE32-E72D297353CC}">
                <c16:uniqueId val="{00000003-6BE3-4EF6-AED7-F285DDE1CD3F}"/>
              </c:ext>
            </c:extLst>
          </c:dPt>
          <c:dPt>
            <c:idx val="6"/>
            <c:invertIfNegative val="0"/>
            <c:bubble3D val="0"/>
            <c:spPr>
              <a:solidFill>
                <a:srgbClr val="58C0AA"/>
              </a:solidFill>
              <a:ln>
                <a:noFill/>
              </a:ln>
              <a:effectLst/>
            </c:spPr>
            <c:extLst>
              <c:ext xmlns:c16="http://schemas.microsoft.com/office/drawing/2014/chart" uri="{C3380CC4-5D6E-409C-BE32-E72D297353CC}">
                <c16:uniqueId val="{00000005-6BE3-4EF6-AED7-F285DDE1CD3F}"/>
              </c:ext>
            </c:extLst>
          </c:dPt>
          <c:dLbls>
            <c:dLbl>
              <c:idx val="0"/>
              <c:tx>
                <c:rich>
                  <a:bodyPr/>
                  <a:lstStyle/>
                  <a:p>
                    <a:fld id="{E0F2DFC3-D14A-47FC-BD76-A38CA54BCE70}"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BE3-4EF6-AED7-F285DDE1CD3F}"/>
                </c:ext>
              </c:extLst>
            </c:dLbl>
            <c:dLbl>
              <c:idx val="1"/>
              <c:layout>
                <c:manualLayout>
                  <c:x val="0"/>
                  <c:y val="8.44232743666673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BE3-4EF6-AED7-F285DDE1CD3F}"/>
                </c:ext>
              </c:extLst>
            </c:dLbl>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'[MPI 2023 - Section 2 - Trends - Charts.xlsx]Change in peacefulness YoY'!$K$6:$K$12</c:f>
              <c:numCache>
                <c:formatCode>General</c:formatCode>
                <c:ptCount val="7"/>
                <c:pt idx="0">
                  <c:v>2016</c:v>
                </c:pt>
                <c:pt idx="1">
                  <c:v>2017</c:v>
                </c:pt>
                <c:pt idx="2">
                  <c:v>2018</c:v>
                </c:pt>
                <c:pt idx="3">
                  <c:v>2019</c:v>
                </c:pt>
                <c:pt idx="4">
                  <c:v>2020</c:v>
                </c:pt>
                <c:pt idx="5">
                  <c:v>2021</c:v>
                </c:pt>
                <c:pt idx="6">
                  <c:v>2022</c:v>
                </c:pt>
              </c:numCache>
            </c:numRef>
          </c:cat>
          <c:val>
            <c:numRef>
              <c:f>'[MPI 2023 - Section 2 - Trends - Charts.xlsx]Change in peacefulness YoY'!$L$6:$L$12</c:f>
              <c:numCache>
                <c:formatCode>0.0%</c:formatCode>
                <c:ptCount val="7"/>
                <c:pt idx="0">
                  <c:v>7.407121611454427E-3</c:v>
                </c:pt>
                <c:pt idx="1">
                  <c:v>9.0111354948788691E-2</c:v>
                </c:pt>
                <c:pt idx="2">
                  <c:v>5.6104916365739617E-2</c:v>
                </c:pt>
                <c:pt idx="3">
                  <c:v>2.689251516589216E-2</c:v>
                </c:pt>
                <c:pt idx="4">
                  <c:v>-2.5484309341594451E-2</c:v>
                </c:pt>
                <c:pt idx="5">
                  <c:v>-2.0886437593545335E-3</c:v>
                </c:pt>
                <c:pt idx="6">
                  <c:v>-8.7738254948179183E-3</c:v>
                </c:pt>
              </c:numCache>
            </c:numRef>
          </c:val>
          <c:extLst>
            <c:ext xmlns:c16="http://schemas.microsoft.com/office/drawing/2014/chart" uri="{C3380CC4-5D6E-409C-BE32-E72D297353CC}">
              <c16:uniqueId val="{00000007-6BE3-4EF6-AED7-F285DDE1CD3F}"/>
            </c:ext>
          </c:extLst>
        </c:ser>
        <c:dLbls>
          <c:showLegendKey val="0"/>
          <c:showVal val="0"/>
          <c:showCatName val="0"/>
          <c:showSerName val="0"/>
          <c:showPercent val="0"/>
          <c:showBubbleSize val="0"/>
        </c:dLbls>
        <c:gapWidth val="33"/>
        <c:overlap val="-27"/>
        <c:axId val="778862280"/>
        <c:axId val="778856704"/>
      </c:barChart>
      <c:catAx>
        <c:axId val="7788622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778856704"/>
        <c:crosses val="autoZero"/>
        <c:auto val="1"/>
        <c:lblAlgn val="ctr"/>
        <c:lblOffset val="100"/>
        <c:noMultiLvlLbl val="0"/>
      </c:catAx>
      <c:valAx>
        <c:axId val="778856704"/>
        <c:scaling>
          <c:orientation val="minMax"/>
          <c:max val="0.1"/>
          <c:min val="-5.000000000000001E-2"/>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700" b="1" i="0" u="none" strike="noStrike" kern="1200" baseline="0">
                    <a:solidFill>
                      <a:schemeClr val="tx1"/>
                    </a:solidFill>
                    <a:latin typeface="+mn-lt"/>
                    <a:ea typeface="+mn-ea"/>
                    <a:cs typeface="+mn-cs"/>
                  </a:defRPr>
                </a:pPr>
                <a:r>
                  <a:rPr lang="en-AU" sz="700" b="1" dirty="0"/>
                  <a:t>PERCENTAGE CHANGE</a:t>
                </a:r>
              </a:p>
            </c:rich>
          </c:tx>
          <c:overlay val="0"/>
          <c:spPr>
            <a:noFill/>
            <a:ln>
              <a:noFill/>
            </a:ln>
            <a:effectLst/>
          </c:spPr>
          <c:txPr>
            <a:bodyPr rot="-5400000" spcFirstLastPara="1" vertOverflow="ellipsis" vert="horz" wrap="square" anchor="ctr" anchorCtr="1"/>
            <a:lstStyle/>
            <a:p>
              <a:pPr>
                <a:defRPr sz="70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78862280"/>
        <c:crosses val="autoZero"/>
        <c:crossBetween val="between"/>
        <c:majorUnit val="5.000000000000001E-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chemeClr val="tx1"/>
          </a:solidFill>
          <a:latin typeface="+mn-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en-AU" sz="1300" b="1" dirty="0"/>
              <a:t>MONTHLY HOMICIDE RATE, 2015-2022</a:t>
            </a:r>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7001143276963321E-2"/>
          <c:y val="6.1902941965235513E-2"/>
          <c:w val="0.90746683379434645"/>
          <c:h val="0.74297526937715042"/>
        </c:manualLayout>
      </c:layout>
      <c:lineChart>
        <c:grouping val="standard"/>
        <c:varyColors val="0"/>
        <c:ser>
          <c:idx val="0"/>
          <c:order val="0"/>
          <c:tx>
            <c:strRef>
              <c:f>'[MPI 2023 - Section 2 - Trends - Charts.xlsx]Monthly homicide rate'!$AH$8</c:f>
              <c:strCache>
                <c:ptCount val="1"/>
                <c:pt idx="0">
                  <c:v>Monthly rate per 100,000 people</c:v>
                </c:pt>
              </c:strCache>
            </c:strRef>
          </c:tx>
          <c:spPr>
            <a:ln w="28575" cap="rnd">
              <a:noFill/>
              <a:round/>
            </a:ln>
            <a:effectLst/>
          </c:spPr>
          <c:marker>
            <c:symbol val="circle"/>
            <c:size val="3"/>
            <c:spPr>
              <a:solidFill>
                <a:srgbClr val="F04B18"/>
              </a:solidFill>
              <a:ln w="9525">
                <a:noFill/>
              </a:ln>
              <a:effectLst/>
            </c:spPr>
          </c:marker>
          <c:cat>
            <c:strRef>
              <c:f>'[MPI 2023 - Section 2 - Trends - Charts.xlsx]Monthly homicide rate'!$AD$9:$AD$104</c:f>
              <c:strCache>
                <c:ptCount val="96"/>
                <c:pt idx="0">
                  <c:v>January 2015</c:v>
                </c:pt>
                <c:pt idx="1">
                  <c:v>February 2015</c:v>
                </c:pt>
                <c:pt idx="2">
                  <c:v>March 2015</c:v>
                </c:pt>
                <c:pt idx="3">
                  <c:v>April 2015</c:v>
                </c:pt>
                <c:pt idx="4">
                  <c:v>May 2015</c:v>
                </c:pt>
                <c:pt idx="5">
                  <c:v>June 2015</c:v>
                </c:pt>
                <c:pt idx="6">
                  <c:v>July 2015</c:v>
                </c:pt>
                <c:pt idx="7">
                  <c:v>August 2015</c:v>
                </c:pt>
                <c:pt idx="8">
                  <c:v>September 2015</c:v>
                </c:pt>
                <c:pt idx="9">
                  <c:v>October 2015</c:v>
                </c:pt>
                <c:pt idx="10">
                  <c:v>November 2015</c:v>
                </c:pt>
                <c:pt idx="11">
                  <c:v>December 2015</c:v>
                </c:pt>
                <c:pt idx="12">
                  <c:v>January 2016</c:v>
                </c:pt>
                <c:pt idx="13">
                  <c:v>February 2016</c:v>
                </c:pt>
                <c:pt idx="14">
                  <c:v>March 2016</c:v>
                </c:pt>
                <c:pt idx="15">
                  <c:v>April 2016</c:v>
                </c:pt>
                <c:pt idx="16">
                  <c:v>May 2016</c:v>
                </c:pt>
                <c:pt idx="17">
                  <c:v>June 2016</c:v>
                </c:pt>
                <c:pt idx="18">
                  <c:v>July 2016</c:v>
                </c:pt>
                <c:pt idx="19">
                  <c:v>August 2016</c:v>
                </c:pt>
                <c:pt idx="20">
                  <c:v>September 2016</c:v>
                </c:pt>
                <c:pt idx="21">
                  <c:v>October 2016</c:v>
                </c:pt>
                <c:pt idx="22">
                  <c:v>November 2016</c:v>
                </c:pt>
                <c:pt idx="23">
                  <c:v>December 2016</c:v>
                </c:pt>
                <c:pt idx="24">
                  <c:v>January 2017</c:v>
                </c:pt>
                <c:pt idx="25">
                  <c:v>February 2017</c:v>
                </c:pt>
                <c:pt idx="26">
                  <c:v>March 2017</c:v>
                </c:pt>
                <c:pt idx="27">
                  <c:v>April 2017</c:v>
                </c:pt>
                <c:pt idx="28">
                  <c:v>May 2017</c:v>
                </c:pt>
                <c:pt idx="29">
                  <c:v>June 2017</c:v>
                </c:pt>
                <c:pt idx="30">
                  <c:v>July 2017</c:v>
                </c:pt>
                <c:pt idx="31">
                  <c:v>August 2017</c:v>
                </c:pt>
                <c:pt idx="32">
                  <c:v>September 2017</c:v>
                </c:pt>
                <c:pt idx="33">
                  <c:v>October 2017</c:v>
                </c:pt>
                <c:pt idx="34">
                  <c:v>November 2017</c:v>
                </c:pt>
                <c:pt idx="35">
                  <c:v>December 2017</c:v>
                </c:pt>
                <c:pt idx="36">
                  <c:v>January 2018</c:v>
                </c:pt>
                <c:pt idx="37">
                  <c:v>February 2018</c:v>
                </c:pt>
                <c:pt idx="38">
                  <c:v>March 2018</c:v>
                </c:pt>
                <c:pt idx="39">
                  <c:v>April 2018</c:v>
                </c:pt>
                <c:pt idx="40">
                  <c:v>May 2018</c:v>
                </c:pt>
                <c:pt idx="41">
                  <c:v>June 2018</c:v>
                </c:pt>
                <c:pt idx="42">
                  <c:v>July 2018</c:v>
                </c:pt>
                <c:pt idx="43">
                  <c:v>August 2018</c:v>
                </c:pt>
                <c:pt idx="44">
                  <c:v>September 2018</c:v>
                </c:pt>
                <c:pt idx="45">
                  <c:v>October 2018</c:v>
                </c:pt>
                <c:pt idx="46">
                  <c:v>November 2018</c:v>
                </c:pt>
                <c:pt idx="47">
                  <c:v>December 2018</c:v>
                </c:pt>
                <c:pt idx="48">
                  <c:v>January 2019</c:v>
                </c:pt>
                <c:pt idx="49">
                  <c:v>February 2019</c:v>
                </c:pt>
                <c:pt idx="50">
                  <c:v>March 2019</c:v>
                </c:pt>
                <c:pt idx="51">
                  <c:v>April 2019</c:v>
                </c:pt>
                <c:pt idx="52">
                  <c:v>May 2019</c:v>
                </c:pt>
                <c:pt idx="53">
                  <c:v>June 2019</c:v>
                </c:pt>
                <c:pt idx="54">
                  <c:v>July 2019</c:v>
                </c:pt>
                <c:pt idx="55">
                  <c:v>August 2019</c:v>
                </c:pt>
                <c:pt idx="56">
                  <c:v>September 2019</c:v>
                </c:pt>
                <c:pt idx="57">
                  <c:v>October 2019</c:v>
                </c:pt>
                <c:pt idx="58">
                  <c:v>November 2019</c:v>
                </c:pt>
                <c:pt idx="59">
                  <c:v>December 2019</c:v>
                </c:pt>
                <c:pt idx="60">
                  <c:v>January 2020</c:v>
                </c:pt>
                <c:pt idx="61">
                  <c:v>February 2020</c:v>
                </c:pt>
                <c:pt idx="62">
                  <c:v>March 2020</c:v>
                </c:pt>
                <c:pt idx="63">
                  <c:v>April 2020</c:v>
                </c:pt>
                <c:pt idx="64">
                  <c:v>May 2020</c:v>
                </c:pt>
                <c:pt idx="65">
                  <c:v>June 2020</c:v>
                </c:pt>
                <c:pt idx="66">
                  <c:v>July 2020</c:v>
                </c:pt>
                <c:pt idx="67">
                  <c:v>August 2020</c:v>
                </c:pt>
                <c:pt idx="68">
                  <c:v>September 2020</c:v>
                </c:pt>
                <c:pt idx="69">
                  <c:v>October 2020</c:v>
                </c:pt>
                <c:pt idx="70">
                  <c:v>November 2020</c:v>
                </c:pt>
                <c:pt idx="71">
                  <c:v>December 2020</c:v>
                </c:pt>
                <c:pt idx="72">
                  <c:v>January 2021</c:v>
                </c:pt>
                <c:pt idx="73">
                  <c:v>February 2021</c:v>
                </c:pt>
                <c:pt idx="74">
                  <c:v>March 2021</c:v>
                </c:pt>
                <c:pt idx="75">
                  <c:v>April 2021</c:v>
                </c:pt>
                <c:pt idx="76">
                  <c:v>May 2021</c:v>
                </c:pt>
                <c:pt idx="77">
                  <c:v>June 2021</c:v>
                </c:pt>
                <c:pt idx="78">
                  <c:v>July 2021</c:v>
                </c:pt>
                <c:pt idx="79">
                  <c:v>August 2021</c:v>
                </c:pt>
                <c:pt idx="80">
                  <c:v>September 2021</c:v>
                </c:pt>
                <c:pt idx="81">
                  <c:v>October 2021</c:v>
                </c:pt>
                <c:pt idx="82">
                  <c:v>November 2021</c:v>
                </c:pt>
                <c:pt idx="83">
                  <c:v>December 2021</c:v>
                </c:pt>
                <c:pt idx="84">
                  <c:v>January 2022</c:v>
                </c:pt>
                <c:pt idx="85">
                  <c:v>February 2022</c:v>
                </c:pt>
                <c:pt idx="86">
                  <c:v>March 2022</c:v>
                </c:pt>
                <c:pt idx="87">
                  <c:v>April 2022</c:v>
                </c:pt>
                <c:pt idx="88">
                  <c:v>May 2022</c:v>
                </c:pt>
                <c:pt idx="89">
                  <c:v>June 2022</c:v>
                </c:pt>
                <c:pt idx="90">
                  <c:v>July 2022</c:v>
                </c:pt>
                <c:pt idx="91">
                  <c:v>August 2022</c:v>
                </c:pt>
                <c:pt idx="92">
                  <c:v>September 2022</c:v>
                </c:pt>
                <c:pt idx="93">
                  <c:v>October 2022</c:v>
                </c:pt>
                <c:pt idx="94">
                  <c:v>November 2022</c:v>
                </c:pt>
                <c:pt idx="95">
                  <c:v>December 2022</c:v>
                </c:pt>
              </c:strCache>
            </c:strRef>
          </c:cat>
          <c:val>
            <c:numRef>
              <c:f>'[MPI 2023 - Section 2 - Trends - Charts.xlsx]Monthly homicide rate'!$AH$9:$AH$104</c:f>
              <c:numCache>
                <c:formatCode>General</c:formatCode>
                <c:ptCount val="96"/>
                <c:pt idx="0">
                  <c:v>1.143</c:v>
                </c:pt>
                <c:pt idx="1">
                  <c:v>1.169</c:v>
                </c:pt>
                <c:pt idx="2">
                  <c:v>1.1639999999999999</c:v>
                </c:pt>
                <c:pt idx="3">
                  <c:v>1.218</c:v>
                </c:pt>
                <c:pt idx="4">
                  <c:v>1.3420000000000001</c:v>
                </c:pt>
                <c:pt idx="5">
                  <c:v>1.2310000000000001</c:v>
                </c:pt>
                <c:pt idx="6">
                  <c:v>1.2989999999999999</c:v>
                </c:pt>
                <c:pt idx="7">
                  <c:v>1.4119999999999999</c:v>
                </c:pt>
                <c:pt idx="8">
                  <c:v>1.2749999999999999</c:v>
                </c:pt>
                <c:pt idx="9">
                  <c:v>1.246</c:v>
                </c:pt>
                <c:pt idx="10">
                  <c:v>1.3280000000000001</c:v>
                </c:pt>
                <c:pt idx="11">
                  <c:v>1.264</c:v>
                </c:pt>
                <c:pt idx="12">
                  <c:v>1.282</c:v>
                </c:pt>
                <c:pt idx="13">
                  <c:v>1.34</c:v>
                </c:pt>
                <c:pt idx="14">
                  <c:v>1.448</c:v>
                </c:pt>
                <c:pt idx="15">
                  <c:v>1.395</c:v>
                </c:pt>
                <c:pt idx="16">
                  <c:v>1.573</c:v>
                </c:pt>
                <c:pt idx="17">
                  <c:v>1.5029999999999999</c:v>
                </c:pt>
                <c:pt idx="18">
                  <c:v>1.7250000000000001</c:v>
                </c:pt>
                <c:pt idx="19">
                  <c:v>1.774</c:v>
                </c:pt>
                <c:pt idx="20">
                  <c:v>1.8089999999999999</c:v>
                </c:pt>
                <c:pt idx="21">
                  <c:v>1.675</c:v>
                </c:pt>
                <c:pt idx="22">
                  <c:v>1.681</c:v>
                </c:pt>
                <c:pt idx="23">
                  <c:v>1.6930000000000001</c:v>
                </c:pt>
                <c:pt idx="24">
                  <c:v>1.7629999999999999</c:v>
                </c:pt>
                <c:pt idx="25">
                  <c:v>1.73</c:v>
                </c:pt>
                <c:pt idx="26">
                  <c:v>1.8260000000000001</c:v>
                </c:pt>
                <c:pt idx="27">
                  <c:v>1.8109999999999999</c:v>
                </c:pt>
                <c:pt idx="28">
                  <c:v>2.0070000000000001</c:v>
                </c:pt>
                <c:pt idx="29">
                  <c:v>2.0830000000000002</c:v>
                </c:pt>
                <c:pt idx="30">
                  <c:v>1.9970000000000001</c:v>
                </c:pt>
                <c:pt idx="31">
                  <c:v>2.048</c:v>
                </c:pt>
                <c:pt idx="32">
                  <c:v>2.0990000000000002</c:v>
                </c:pt>
                <c:pt idx="33">
                  <c:v>2.2770000000000001</c:v>
                </c:pt>
                <c:pt idx="34">
                  <c:v>2.1190000000000002</c:v>
                </c:pt>
                <c:pt idx="35">
                  <c:v>2.1309999999999998</c:v>
                </c:pt>
                <c:pt idx="36">
                  <c:v>2.1059999999999999</c:v>
                </c:pt>
                <c:pt idx="37">
                  <c:v>2.0059999999999998</c:v>
                </c:pt>
                <c:pt idx="38">
                  <c:v>2.2810000000000001</c:v>
                </c:pt>
                <c:pt idx="39">
                  <c:v>2.2799999999999998</c:v>
                </c:pt>
                <c:pt idx="40">
                  <c:v>2.3929999999999998</c:v>
                </c:pt>
                <c:pt idx="41">
                  <c:v>2.2719999999999998</c:v>
                </c:pt>
                <c:pt idx="42">
                  <c:v>2.52</c:v>
                </c:pt>
                <c:pt idx="43">
                  <c:v>2.4060000000000001</c:v>
                </c:pt>
                <c:pt idx="44">
                  <c:v>2.4300000000000002</c:v>
                </c:pt>
                <c:pt idx="45">
                  <c:v>2.34</c:v>
                </c:pt>
                <c:pt idx="46">
                  <c:v>2.2309999999999999</c:v>
                </c:pt>
                <c:pt idx="47">
                  <c:v>2.3889999999999998</c:v>
                </c:pt>
                <c:pt idx="48">
                  <c:v>2.3260000000000001</c:v>
                </c:pt>
                <c:pt idx="49">
                  <c:v>2.286</c:v>
                </c:pt>
                <c:pt idx="50">
                  <c:v>2.3370000000000002</c:v>
                </c:pt>
                <c:pt idx="51">
                  <c:v>2.2269999999999999</c:v>
                </c:pt>
                <c:pt idx="52">
                  <c:v>2.3660000000000001</c:v>
                </c:pt>
                <c:pt idx="53">
                  <c:v>2.4369999999999998</c:v>
                </c:pt>
                <c:pt idx="54">
                  <c:v>2.4249999999999998</c:v>
                </c:pt>
                <c:pt idx="55">
                  <c:v>2.41</c:v>
                </c:pt>
                <c:pt idx="56">
                  <c:v>2.3170000000000002</c:v>
                </c:pt>
                <c:pt idx="57">
                  <c:v>2.3319999999999999</c:v>
                </c:pt>
                <c:pt idx="58">
                  <c:v>2.379</c:v>
                </c:pt>
                <c:pt idx="59">
                  <c:v>2.3530000000000002</c:v>
                </c:pt>
                <c:pt idx="60">
                  <c:v>2.403</c:v>
                </c:pt>
                <c:pt idx="61">
                  <c:v>2.2450000000000001</c:v>
                </c:pt>
                <c:pt idx="62">
                  <c:v>2.44</c:v>
                </c:pt>
                <c:pt idx="63">
                  <c:v>2.355</c:v>
                </c:pt>
                <c:pt idx="64">
                  <c:v>2.3490000000000002</c:v>
                </c:pt>
                <c:pt idx="65">
                  <c:v>2.3279999999999998</c:v>
                </c:pt>
                <c:pt idx="66">
                  <c:v>2.403</c:v>
                </c:pt>
                <c:pt idx="67">
                  <c:v>2.3980000000000001</c:v>
                </c:pt>
                <c:pt idx="68">
                  <c:v>2.2109999999999999</c:v>
                </c:pt>
                <c:pt idx="69">
                  <c:v>2.3780000000000001</c:v>
                </c:pt>
                <c:pt idx="70">
                  <c:v>2.1739999999999999</c:v>
                </c:pt>
                <c:pt idx="71">
                  <c:v>2.1259999999999999</c:v>
                </c:pt>
                <c:pt idx="72">
                  <c:v>2.2610000000000001</c:v>
                </c:pt>
                <c:pt idx="73">
                  <c:v>2.1040000000000001</c:v>
                </c:pt>
                <c:pt idx="74">
                  <c:v>2.37</c:v>
                </c:pt>
                <c:pt idx="75">
                  <c:v>2.2970000000000002</c:v>
                </c:pt>
                <c:pt idx="76">
                  <c:v>2.4140000000000001</c:v>
                </c:pt>
                <c:pt idx="77">
                  <c:v>2.1309999999999998</c:v>
                </c:pt>
                <c:pt idx="78">
                  <c:v>2.2730000000000001</c:v>
                </c:pt>
                <c:pt idx="79">
                  <c:v>2.2749999999999999</c:v>
                </c:pt>
                <c:pt idx="80">
                  <c:v>2.2050000000000001</c:v>
                </c:pt>
                <c:pt idx="81">
                  <c:v>2.153</c:v>
                </c:pt>
                <c:pt idx="82">
                  <c:v>2.0710000000000002</c:v>
                </c:pt>
                <c:pt idx="83">
                  <c:v>2.0910000000000002</c:v>
                </c:pt>
                <c:pt idx="84">
                  <c:v>1.927</c:v>
                </c:pt>
                <c:pt idx="85">
                  <c:v>1.804</c:v>
                </c:pt>
                <c:pt idx="86">
                  <c:v>2.09</c:v>
                </c:pt>
                <c:pt idx="87">
                  <c:v>2.032</c:v>
                </c:pt>
                <c:pt idx="88">
                  <c:v>2.2389999999999999</c:v>
                </c:pt>
                <c:pt idx="89">
                  <c:v>2.1219999999999999</c:v>
                </c:pt>
                <c:pt idx="90">
                  <c:v>2.1070000000000002</c:v>
                </c:pt>
                <c:pt idx="91">
                  <c:v>2.0670000000000002</c:v>
                </c:pt>
                <c:pt idx="92">
                  <c:v>2.097</c:v>
                </c:pt>
                <c:pt idx="93">
                  <c:v>2.1930000000000001</c:v>
                </c:pt>
                <c:pt idx="94">
                  <c:v>1.8680000000000001</c:v>
                </c:pt>
                <c:pt idx="95">
                  <c:v>1.9990000000000001</c:v>
                </c:pt>
              </c:numCache>
            </c:numRef>
          </c:val>
          <c:smooth val="0"/>
          <c:extLst>
            <c:ext xmlns:c16="http://schemas.microsoft.com/office/drawing/2014/chart" uri="{C3380CC4-5D6E-409C-BE32-E72D297353CC}">
              <c16:uniqueId val="{00000000-E275-4543-81A2-E6ED687DE8FB}"/>
            </c:ext>
          </c:extLst>
        </c:ser>
        <c:ser>
          <c:idx val="1"/>
          <c:order val="1"/>
          <c:tx>
            <c:strRef>
              <c:f>'[MPI 2023 - Section 2 - Trends - Charts.xlsx]Monthly homicide rate'!$AI$8</c:f>
              <c:strCache>
                <c:ptCount val="1"/>
                <c:pt idx="0">
                  <c:v>3-month moving average</c:v>
                </c:pt>
              </c:strCache>
            </c:strRef>
          </c:tx>
          <c:spPr>
            <a:ln w="19050" cap="rnd">
              <a:solidFill>
                <a:srgbClr val="F04B18"/>
              </a:solidFill>
              <a:round/>
            </a:ln>
            <a:effectLst/>
          </c:spPr>
          <c:marker>
            <c:symbol val="none"/>
          </c:marker>
          <c:cat>
            <c:strRef>
              <c:f>'[MPI 2023 - Section 2 - Trends - Charts.xlsx]Monthly homicide rate'!$AD$9:$AD$104</c:f>
              <c:strCache>
                <c:ptCount val="96"/>
                <c:pt idx="0">
                  <c:v>January 2015</c:v>
                </c:pt>
                <c:pt idx="1">
                  <c:v>February 2015</c:v>
                </c:pt>
                <c:pt idx="2">
                  <c:v>March 2015</c:v>
                </c:pt>
                <c:pt idx="3">
                  <c:v>April 2015</c:v>
                </c:pt>
                <c:pt idx="4">
                  <c:v>May 2015</c:v>
                </c:pt>
                <c:pt idx="5">
                  <c:v>June 2015</c:v>
                </c:pt>
                <c:pt idx="6">
                  <c:v>July 2015</c:v>
                </c:pt>
                <c:pt idx="7">
                  <c:v>August 2015</c:v>
                </c:pt>
                <c:pt idx="8">
                  <c:v>September 2015</c:v>
                </c:pt>
                <c:pt idx="9">
                  <c:v>October 2015</c:v>
                </c:pt>
                <c:pt idx="10">
                  <c:v>November 2015</c:v>
                </c:pt>
                <c:pt idx="11">
                  <c:v>December 2015</c:v>
                </c:pt>
                <c:pt idx="12">
                  <c:v>January 2016</c:v>
                </c:pt>
                <c:pt idx="13">
                  <c:v>February 2016</c:v>
                </c:pt>
                <c:pt idx="14">
                  <c:v>March 2016</c:v>
                </c:pt>
                <c:pt idx="15">
                  <c:v>April 2016</c:v>
                </c:pt>
                <c:pt idx="16">
                  <c:v>May 2016</c:v>
                </c:pt>
                <c:pt idx="17">
                  <c:v>June 2016</c:v>
                </c:pt>
                <c:pt idx="18">
                  <c:v>July 2016</c:v>
                </c:pt>
                <c:pt idx="19">
                  <c:v>August 2016</c:v>
                </c:pt>
                <c:pt idx="20">
                  <c:v>September 2016</c:v>
                </c:pt>
                <c:pt idx="21">
                  <c:v>October 2016</c:v>
                </c:pt>
                <c:pt idx="22">
                  <c:v>November 2016</c:v>
                </c:pt>
                <c:pt idx="23">
                  <c:v>December 2016</c:v>
                </c:pt>
                <c:pt idx="24">
                  <c:v>January 2017</c:v>
                </c:pt>
                <c:pt idx="25">
                  <c:v>February 2017</c:v>
                </c:pt>
                <c:pt idx="26">
                  <c:v>March 2017</c:v>
                </c:pt>
                <c:pt idx="27">
                  <c:v>April 2017</c:v>
                </c:pt>
                <c:pt idx="28">
                  <c:v>May 2017</c:v>
                </c:pt>
                <c:pt idx="29">
                  <c:v>June 2017</c:v>
                </c:pt>
                <c:pt idx="30">
                  <c:v>July 2017</c:v>
                </c:pt>
                <c:pt idx="31">
                  <c:v>August 2017</c:v>
                </c:pt>
                <c:pt idx="32">
                  <c:v>September 2017</c:v>
                </c:pt>
                <c:pt idx="33">
                  <c:v>October 2017</c:v>
                </c:pt>
                <c:pt idx="34">
                  <c:v>November 2017</c:v>
                </c:pt>
                <c:pt idx="35">
                  <c:v>December 2017</c:v>
                </c:pt>
                <c:pt idx="36">
                  <c:v>January 2018</c:v>
                </c:pt>
                <c:pt idx="37">
                  <c:v>February 2018</c:v>
                </c:pt>
                <c:pt idx="38">
                  <c:v>March 2018</c:v>
                </c:pt>
                <c:pt idx="39">
                  <c:v>April 2018</c:v>
                </c:pt>
                <c:pt idx="40">
                  <c:v>May 2018</c:v>
                </c:pt>
                <c:pt idx="41">
                  <c:v>June 2018</c:v>
                </c:pt>
                <c:pt idx="42">
                  <c:v>July 2018</c:v>
                </c:pt>
                <c:pt idx="43">
                  <c:v>August 2018</c:v>
                </c:pt>
                <c:pt idx="44">
                  <c:v>September 2018</c:v>
                </c:pt>
                <c:pt idx="45">
                  <c:v>October 2018</c:v>
                </c:pt>
                <c:pt idx="46">
                  <c:v>November 2018</c:v>
                </c:pt>
                <c:pt idx="47">
                  <c:v>December 2018</c:v>
                </c:pt>
                <c:pt idx="48">
                  <c:v>January 2019</c:v>
                </c:pt>
                <c:pt idx="49">
                  <c:v>February 2019</c:v>
                </c:pt>
                <c:pt idx="50">
                  <c:v>March 2019</c:v>
                </c:pt>
                <c:pt idx="51">
                  <c:v>April 2019</c:v>
                </c:pt>
                <c:pt idx="52">
                  <c:v>May 2019</c:v>
                </c:pt>
                <c:pt idx="53">
                  <c:v>June 2019</c:v>
                </c:pt>
                <c:pt idx="54">
                  <c:v>July 2019</c:v>
                </c:pt>
                <c:pt idx="55">
                  <c:v>August 2019</c:v>
                </c:pt>
                <c:pt idx="56">
                  <c:v>September 2019</c:v>
                </c:pt>
                <c:pt idx="57">
                  <c:v>October 2019</c:v>
                </c:pt>
                <c:pt idx="58">
                  <c:v>November 2019</c:v>
                </c:pt>
                <c:pt idx="59">
                  <c:v>December 2019</c:v>
                </c:pt>
                <c:pt idx="60">
                  <c:v>January 2020</c:v>
                </c:pt>
                <c:pt idx="61">
                  <c:v>February 2020</c:v>
                </c:pt>
                <c:pt idx="62">
                  <c:v>March 2020</c:v>
                </c:pt>
                <c:pt idx="63">
                  <c:v>April 2020</c:v>
                </c:pt>
                <c:pt idx="64">
                  <c:v>May 2020</c:v>
                </c:pt>
                <c:pt idx="65">
                  <c:v>June 2020</c:v>
                </c:pt>
                <c:pt idx="66">
                  <c:v>July 2020</c:v>
                </c:pt>
                <c:pt idx="67">
                  <c:v>August 2020</c:v>
                </c:pt>
                <c:pt idx="68">
                  <c:v>September 2020</c:v>
                </c:pt>
                <c:pt idx="69">
                  <c:v>October 2020</c:v>
                </c:pt>
                <c:pt idx="70">
                  <c:v>November 2020</c:v>
                </c:pt>
                <c:pt idx="71">
                  <c:v>December 2020</c:v>
                </c:pt>
                <c:pt idx="72">
                  <c:v>January 2021</c:v>
                </c:pt>
                <c:pt idx="73">
                  <c:v>February 2021</c:v>
                </c:pt>
                <c:pt idx="74">
                  <c:v>March 2021</c:v>
                </c:pt>
                <c:pt idx="75">
                  <c:v>April 2021</c:v>
                </c:pt>
                <c:pt idx="76">
                  <c:v>May 2021</c:v>
                </c:pt>
                <c:pt idx="77">
                  <c:v>June 2021</c:v>
                </c:pt>
                <c:pt idx="78">
                  <c:v>July 2021</c:v>
                </c:pt>
                <c:pt idx="79">
                  <c:v>August 2021</c:v>
                </c:pt>
                <c:pt idx="80">
                  <c:v>September 2021</c:v>
                </c:pt>
                <c:pt idx="81">
                  <c:v>October 2021</c:v>
                </c:pt>
                <c:pt idx="82">
                  <c:v>November 2021</c:v>
                </c:pt>
                <c:pt idx="83">
                  <c:v>December 2021</c:v>
                </c:pt>
                <c:pt idx="84">
                  <c:v>January 2022</c:v>
                </c:pt>
                <c:pt idx="85">
                  <c:v>February 2022</c:v>
                </c:pt>
                <c:pt idx="86">
                  <c:v>March 2022</c:v>
                </c:pt>
                <c:pt idx="87">
                  <c:v>April 2022</c:v>
                </c:pt>
                <c:pt idx="88">
                  <c:v>May 2022</c:v>
                </c:pt>
                <c:pt idx="89">
                  <c:v>June 2022</c:v>
                </c:pt>
                <c:pt idx="90">
                  <c:v>July 2022</c:v>
                </c:pt>
                <c:pt idx="91">
                  <c:v>August 2022</c:v>
                </c:pt>
                <c:pt idx="92">
                  <c:v>September 2022</c:v>
                </c:pt>
                <c:pt idx="93">
                  <c:v>October 2022</c:v>
                </c:pt>
                <c:pt idx="94">
                  <c:v>November 2022</c:v>
                </c:pt>
                <c:pt idx="95">
                  <c:v>December 2022</c:v>
                </c:pt>
              </c:strCache>
            </c:strRef>
          </c:cat>
          <c:val>
            <c:numRef>
              <c:f>'[MPI 2023 - Section 2 - Trends - Charts.xlsx]Monthly homicide rate'!$AI$9:$AI$104</c:f>
              <c:numCache>
                <c:formatCode>General</c:formatCode>
                <c:ptCount val="96"/>
                <c:pt idx="2">
                  <c:v>1.1586666666666701</c:v>
                </c:pt>
                <c:pt idx="3">
                  <c:v>1.18366666666667</c:v>
                </c:pt>
                <c:pt idx="4">
                  <c:v>1.2413333333333301</c:v>
                </c:pt>
                <c:pt idx="5">
                  <c:v>1.26366666666667</c:v>
                </c:pt>
                <c:pt idx="6">
                  <c:v>1.29066666666667</c:v>
                </c:pt>
                <c:pt idx="7">
                  <c:v>1.3140000000000001</c:v>
                </c:pt>
                <c:pt idx="8">
                  <c:v>1.32866666666667</c:v>
                </c:pt>
                <c:pt idx="9">
                  <c:v>1.3109999999999999</c:v>
                </c:pt>
                <c:pt idx="10">
                  <c:v>1.2829999999999999</c:v>
                </c:pt>
                <c:pt idx="11">
                  <c:v>1.2793333333333301</c:v>
                </c:pt>
                <c:pt idx="12">
                  <c:v>1.2913333333333299</c:v>
                </c:pt>
                <c:pt idx="13">
                  <c:v>1.2953333333333299</c:v>
                </c:pt>
                <c:pt idx="14">
                  <c:v>1.35666666666667</c:v>
                </c:pt>
                <c:pt idx="15">
                  <c:v>1.3943333333333301</c:v>
                </c:pt>
                <c:pt idx="16">
                  <c:v>1.472</c:v>
                </c:pt>
                <c:pt idx="17">
                  <c:v>1.49033333333333</c:v>
                </c:pt>
                <c:pt idx="18">
                  <c:v>1.6003333333333301</c:v>
                </c:pt>
                <c:pt idx="19">
                  <c:v>1.66733333333333</c:v>
                </c:pt>
                <c:pt idx="20">
                  <c:v>1.7693333333333301</c:v>
                </c:pt>
                <c:pt idx="21">
                  <c:v>1.7526666666666699</c:v>
                </c:pt>
                <c:pt idx="22">
                  <c:v>1.72166666666667</c:v>
                </c:pt>
                <c:pt idx="23">
                  <c:v>1.6830000000000001</c:v>
                </c:pt>
                <c:pt idx="24">
                  <c:v>1.7123333333333299</c:v>
                </c:pt>
                <c:pt idx="25">
                  <c:v>1.7286666666666699</c:v>
                </c:pt>
                <c:pt idx="26">
                  <c:v>1.7729999999999999</c:v>
                </c:pt>
                <c:pt idx="27">
                  <c:v>1.7889999999999999</c:v>
                </c:pt>
                <c:pt idx="28">
                  <c:v>1.88133333333333</c:v>
                </c:pt>
                <c:pt idx="29">
                  <c:v>1.9670000000000001</c:v>
                </c:pt>
                <c:pt idx="30">
                  <c:v>2.0289999999999999</c:v>
                </c:pt>
                <c:pt idx="31">
                  <c:v>2.04266666666667</c:v>
                </c:pt>
                <c:pt idx="32">
                  <c:v>2.048</c:v>
                </c:pt>
                <c:pt idx="33">
                  <c:v>2.1413333333333302</c:v>
                </c:pt>
                <c:pt idx="34">
                  <c:v>2.165</c:v>
                </c:pt>
                <c:pt idx="35">
                  <c:v>2.17566666666667</c:v>
                </c:pt>
                <c:pt idx="36">
                  <c:v>2.11866666666667</c:v>
                </c:pt>
                <c:pt idx="37">
                  <c:v>2.081</c:v>
                </c:pt>
                <c:pt idx="38">
                  <c:v>2.1309999999999998</c:v>
                </c:pt>
                <c:pt idx="39">
                  <c:v>2.1890000000000001</c:v>
                </c:pt>
                <c:pt idx="40">
                  <c:v>2.3180000000000001</c:v>
                </c:pt>
                <c:pt idx="41">
                  <c:v>2.3149999999999999</c:v>
                </c:pt>
                <c:pt idx="42">
                  <c:v>2.395</c:v>
                </c:pt>
                <c:pt idx="43">
                  <c:v>2.3993333333333302</c:v>
                </c:pt>
                <c:pt idx="44">
                  <c:v>2.452</c:v>
                </c:pt>
                <c:pt idx="45">
                  <c:v>2.3919999999999999</c:v>
                </c:pt>
                <c:pt idx="46">
                  <c:v>2.3336666666666699</c:v>
                </c:pt>
                <c:pt idx="47">
                  <c:v>2.3199999999999998</c:v>
                </c:pt>
                <c:pt idx="48">
                  <c:v>2.3153333333333301</c:v>
                </c:pt>
                <c:pt idx="49">
                  <c:v>2.3336666666666699</c:v>
                </c:pt>
                <c:pt idx="50">
                  <c:v>2.31633333333333</c:v>
                </c:pt>
                <c:pt idx="51">
                  <c:v>2.2833333333333301</c:v>
                </c:pt>
                <c:pt idx="52">
                  <c:v>2.31</c:v>
                </c:pt>
                <c:pt idx="53">
                  <c:v>2.3433333333333302</c:v>
                </c:pt>
                <c:pt idx="54">
                  <c:v>2.40933333333333</c:v>
                </c:pt>
                <c:pt idx="55">
                  <c:v>2.4239999999999999</c:v>
                </c:pt>
                <c:pt idx="56">
                  <c:v>2.3839999999999999</c:v>
                </c:pt>
                <c:pt idx="57">
                  <c:v>2.3530000000000002</c:v>
                </c:pt>
                <c:pt idx="58">
                  <c:v>2.3426666666666698</c:v>
                </c:pt>
                <c:pt idx="59">
                  <c:v>2.3546666666666698</c:v>
                </c:pt>
                <c:pt idx="60">
                  <c:v>2.3783333333333299</c:v>
                </c:pt>
                <c:pt idx="61">
                  <c:v>2.3336666666666699</c:v>
                </c:pt>
                <c:pt idx="62">
                  <c:v>2.3626666666666698</c:v>
                </c:pt>
                <c:pt idx="63">
                  <c:v>2.3466666666666698</c:v>
                </c:pt>
                <c:pt idx="64">
                  <c:v>2.38133333333333</c:v>
                </c:pt>
                <c:pt idx="65">
                  <c:v>2.3439999999999999</c:v>
                </c:pt>
                <c:pt idx="66">
                  <c:v>2.36</c:v>
                </c:pt>
                <c:pt idx="67">
                  <c:v>2.3763333333333301</c:v>
                </c:pt>
                <c:pt idx="68">
                  <c:v>2.3373333333333299</c:v>
                </c:pt>
                <c:pt idx="69">
                  <c:v>2.3290000000000002</c:v>
                </c:pt>
                <c:pt idx="70">
                  <c:v>2.2543333333333302</c:v>
                </c:pt>
                <c:pt idx="71">
                  <c:v>2.226</c:v>
                </c:pt>
                <c:pt idx="72">
                  <c:v>2.1869999999999998</c:v>
                </c:pt>
                <c:pt idx="73">
                  <c:v>2.16366666666667</c:v>
                </c:pt>
                <c:pt idx="74">
                  <c:v>2.2450000000000001</c:v>
                </c:pt>
                <c:pt idx="75">
                  <c:v>2.2570000000000001</c:v>
                </c:pt>
                <c:pt idx="76">
                  <c:v>2.3603333333333398</c:v>
                </c:pt>
                <c:pt idx="77">
                  <c:v>2.28066666666667</c:v>
                </c:pt>
                <c:pt idx="78">
                  <c:v>2.2726666666666699</c:v>
                </c:pt>
                <c:pt idx="79">
                  <c:v>2.2263333333333399</c:v>
                </c:pt>
                <c:pt idx="80">
                  <c:v>2.2509999999999999</c:v>
                </c:pt>
                <c:pt idx="81">
                  <c:v>2.2109999999999999</c:v>
                </c:pt>
                <c:pt idx="82">
                  <c:v>2.1429999999999998</c:v>
                </c:pt>
                <c:pt idx="83">
                  <c:v>2.105</c:v>
                </c:pt>
                <c:pt idx="84">
                  <c:v>2.0296666666666701</c:v>
                </c:pt>
                <c:pt idx="85">
                  <c:v>1.9406666666666701</c:v>
                </c:pt>
                <c:pt idx="86">
                  <c:v>1.9403333333333399</c:v>
                </c:pt>
                <c:pt idx="87">
                  <c:v>1.97533333333334</c:v>
                </c:pt>
                <c:pt idx="88">
                  <c:v>2.1203333333333401</c:v>
                </c:pt>
                <c:pt idx="89">
                  <c:v>2.1309999999999998</c:v>
                </c:pt>
                <c:pt idx="90">
                  <c:v>2.1560000000000001</c:v>
                </c:pt>
                <c:pt idx="91">
                  <c:v>2.09866666666667</c:v>
                </c:pt>
                <c:pt idx="92">
                  <c:v>2.0903333333333398</c:v>
                </c:pt>
                <c:pt idx="93">
                  <c:v>2.1190000000000002</c:v>
                </c:pt>
                <c:pt idx="94">
                  <c:v>2.0526666666666702</c:v>
                </c:pt>
                <c:pt idx="95">
                  <c:v>2.02</c:v>
                </c:pt>
              </c:numCache>
            </c:numRef>
          </c:val>
          <c:smooth val="0"/>
          <c:extLst>
            <c:ext xmlns:c16="http://schemas.microsoft.com/office/drawing/2014/chart" uri="{C3380CC4-5D6E-409C-BE32-E72D297353CC}">
              <c16:uniqueId val="{00000001-E275-4543-81A2-E6ED687DE8FB}"/>
            </c:ext>
          </c:extLst>
        </c:ser>
        <c:dLbls>
          <c:showLegendKey val="0"/>
          <c:showVal val="0"/>
          <c:showCatName val="0"/>
          <c:showSerName val="0"/>
          <c:showPercent val="0"/>
          <c:showBubbleSize val="0"/>
        </c:dLbls>
        <c:marker val="1"/>
        <c:smooth val="0"/>
        <c:axId val="609045471"/>
        <c:axId val="609054111"/>
      </c:lineChart>
      <c:catAx>
        <c:axId val="609045471"/>
        <c:scaling>
          <c:orientation val="minMax"/>
        </c:scaling>
        <c:delete val="0"/>
        <c:axPos val="b"/>
        <c:numFmt formatCode="[$-C09]d\ mmmm\ yy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09054111"/>
        <c:crosses val="autoZero"/>
        <c:auto val="1"/>
        <c:lblAlgn val="ctr"/>
        <c:lblOffset val="100"/>
        <c:tickLblSkip val="6"/>
        <c:noMultiLvlLbl val="0"/>
      </c:catAx>
      <c:valAx>
        <c:axId val="609054111"/>
        <c:scaling>
          <c:orientation val="minMax"/>
          <c:max val="2.6"/>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r>
                  <a:rPr lang="en-AU" b="1"/>
                  <a:t>HOMICIDES PER 100,000 PEOPLE PER MONTH</a:t>
                </a:r>
              </a:p>
            </c:rich>
          </c:tx>
          <c:layout>
            <c:manualLayout>
              <c:xMode val="edge"/>
              <c:yMode val="edge"/>
              <c:x val="8.966213236107537E-3"/>
              <c:y val="0.1254072469657854"/>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09045471"/>
        <c:crosses val="autoZero"/>
        <c:crossBetween val="between"/>
        <c:majorUnit val="0.5"/>
      </c:valAx>
      <c:spPr>
        <a:noFill/>
        <a:ln>
          <a:noFill/>
        </a:ln>
        <a:effectLst/>
      </c:spPr>
    </c:plotArea>
    <c:legend>
      <c:legendPos val="b"/>
      <c:layout>
        <c:manualLayout>
          <c:xMode val="edge"/>
          <c:yMode val="edge"/>
          <c:x val="0.57038427114413903"/>
          <c:y val="0.57711480078052602"/>
          <c:w val="0.37922476166742919"/>
          <c:h val="0.15157875129698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cap="all" baseline="0" dirty="0"/>
              <a:t>Annual homicides, overall and estimated number associated with organized crime, 2015-2022</a:t>
            </a:r>
            <a:endParaRPr lang="en-AU" sz="1100" b="1" cap="all" baseline="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166850292459535"/>
          <c:y val="0.1740077000017845"/>
          <c:w val="0.87155433291701268"/>
          <c:h val="0.64188398095355048"/>
        </c:manualLayout>
      </c:layout>
      <c:barChart>
        <c:barDir val="col"/>
        <c:grouping val="clustered"/>
        <c:varyColors val="0"/>
        <c:ser>
          <c:idx val="0"/>
          <c:order val="0"/>
          <c:tx>
            <c:strRef>
              <c:f>'[MPI 2023 - Section 2 - Trends - Charts.xlsx]Org crime homicides'!$A$10</c:f>
              <c:strCache>
                <c:ptCount val="1"/>
                <c:pt idx="0">
                  <c:v>All homicides</c:v>
                </c:pt>
              </c:strCache>
            </c:strRef>
          </c:tx>
          <c:spPr>
            <a:solidFill>
              <a:schemeClr val="accent2">
                <a:lumMod val="60000"/>
                <a:lumOff val="40000"/>
              </a:schemeClr>
            </a:solidFill>
            <a:ln w="63500">
              <a:solidFill>
                <a:schemeClr val="accent2">
                  <a:lumMod val="60000"/>
                  <a:lumOff val="40000"/>
                </a:schemeClr>
              </a:solidFill>
              <a:miter lim="800000"/>
              <a:extLst>
                <a:ext uri="{C807C97D-BFC1-408E-A445-0C87EB9F89A2}">
                  <ask:lineSketchStyleProps xmlns:ask="http://schemas.microsoft.com/office/drawing/2018/sketchyshapes">
                    <ask:type>
                      <ask:lineSketchNone/>
                    </ask:type>
                  </ask:lineSketchStyleProps>
                </a:ext>
              </a:extLst>
            </a:ln>
            <a:effectLst/>
          </c:spPr>
          <c:invertIfNegative val="0"/>
          <c:dLbls>
            <c:delete val="1"/>
          </c:dLbls>
          <c:cat>
            <c:strRef>
              <c:f>'[MPI 2023 - Section 2 - Trends - Charts.xlsx]Org crime homicides'!$B$8:$I$8</c:f>
              <c:strCache>
                <c:ptCount val="8"/>
                <c:pt idx="0">
                  <c:v>2015</c:v>
                </c:pt>
                <c:pt idx="1">
                  <c:v>2016</c:v>
                </c:pt>
                <c:pt idx="2">
                  <c:v>2017</c:v>
                </c:pt>
                <c:pt idx="3">
                  <c:v>2018</c:v>
                </c:pt>
                <c:pt idx="4">
                  <c:v>2019</c:v>
                </c:pt>
                <c:pt idx="5">
                  <c:v>2020</c:v>
                </c:pt>
                <c:pt idx="6">
                  <c:v>2021</c:v>
                </c:pt>
                <c:pt idx="7">
                  <c:v>2022*</c:v>
                </c:pt>
              </c:strCache>
            </c:strRef>
          </c:cat>
          <c:val>
            <c:numRef>
              <c:f>'[MPI 2023 - Section 2 - Trends - Charts.xlsx]Org crime homicides'!$B$10:$I$10</c:f>
              <c:numCache>
                <c:formatCode>_-* #,##0_-;\-* #,##0_-;_-* "-"??_-;_-@_-</c:formatCode>
                <c:ptCount val="8"/>
                <c:pt idx="0">
                  <c:v>18312</c:v>
                </c:pt>
                <c:pt idx="1">
                  <c:v>23189</c:v>
                </c:pt>
                <c:pt idx="2">
                  <c:v>29636</c:v>
                </c:pt>
                <c:pt idx="3">
                  <c:v>34656</c:v>
                </c:pt>
                <c:pt idx="4">
                  <c:v>35687</c:v>
                </c:pt>
                <c:pt idx="5">
                  <c:v>35539</c:v>
                </c:pt>
                <c:pt idx="6">
                  <c:v>34367</c:v>
                </c:pt>
                <c:pt idx="7">
                  <c:v>31936</c:v>
                </c:pt>
              </c:numCache>
            </c:numRef>
          </c:val>
          <c:extLst>
            <c:ext xmlns:c16="http://schemas.microsoft.com/office/drawing/2014/chart" uri="{C3380CC4-5D6E-409C-BE32-E72D297353CC}">
              <c16:uniqueId val="{00000000-F0CB-4B06-9188-A20E900B30F7}"/>
            </c:ext>
          </c:extLst>
        </c:ser>
        <c:ser>
          <c:idx val="1"/>
          <c:order val="1"/>
          <c:tx>
            <c:strRef>
              <c:f>'[MPI 2023 - Section 2 - Trends - Charts.xlsx]Org crime homicides'!$A$11</c:f>
              <c:strCache>
                <c:ptCount val="1"/>
                <c:pt idx="0">
                  <c:v>Organized crime related homicides</c:v>
                </c:pt>
              </c:strCache>
            </c:strRef>
          </c:tx>
          <c:spPr>
            <a:solidFill>
              <a:srgbClr val="FF0000"/>
            </a:solidFill>
            <a:ln>
              <a:noFill/>
            </a:ln>
            <a:effectLst/>
          </c:spPr>
          <c:invertIfNegative val="0"/>
          <c:dPt>
            <c:idx val="7"/>
            <c:invertIfNegative val="0"/>
            <c:bubble3D val="0"/>
            <c:spPr>
              <a:pattFill prst="wdDnDiag">
                <a:fgClr>
                  <a:srgbClr val="FF0000"/>
                </a:fgClr>
                <a:bgClr>
                  <a:schemeClr val="accent2">
                    <a:lumMod val="60000"/>
                    <a:lumOff val="40000"/>
                  </a:schemeClr>
                </a:bgClr>
              </a:pattFill>
              <a:ln>
                <a:noFill/>
              </a:ln>
              <a:effectLst/>
            </c:spPr>
            <c:extLst>
              <c:ext xmlns:c16="http://schemas.microsoft.com/office/drawing/2014/chart" uri="{C3380CC4-5D6E-409C-BE32-E72D297353CC}">
                <c16:uniqueId val="{00000002-F0CB-4B06-9188-A20E900B30F7}"/>
              </c:ext>
            </c:extLst>
          </c:dPt>
          <c:dLbls>
            <c:delete val="1"/>
          </c:dLbls>
          <c:cat>
            <c:strRef>
              <c:f>'[MPI 2023 - Section 2 - Trends - Charts.xlsx]Org crime homicides'!$B$8:$I$8</c:f>
              <c:strCache>
                <c:ptCount val="8"/>
                <c:pt idx="0">
                  <c:v>2015</c:v>
                </c:pt>
                <c:pt idx="1">
                  <c:v>2016</c:v>
                </c:pt>
                <c:pt idx="2">
                  <c:v>2017</c:v>
                </c:pt>
                <c:pt idx="3">
                  <c:v>2018</c:v>
                </c:pt>
                <c:pt idx="4">
                  <c:v>2019</c:v>
                </c:pt>
                <c:pt idx="5">
                  <c:v>2020</c:v>
                </c:pt>
                <c:pt idx="6">
                  <c:v>2021</c:v>
                </c:pt>
                <c:pt idx="7">
                  <c:v>2022*</c:v>
                </c:pt>
              </c:strCache>
            </c:strRef>
          </c:cat>
          <c:val>
            <c:numRef>
              <c:f>'[MPI 2023 - Section 2 - Trends - Charts.xlsx]Org crime homicides'!$B$11:$I$11</c:f>
              <c:numCache>
                <c:formatCode>_-* #,##0_-;\-* #,##0_-;_-* "-"??_-;_-@_-</c:formatCode>
                <c:ptCount val="8"/>
                <c:pt idx="0">
                  <c:v>8122</c:v>
                </c:pt>
                <c:pt idx="1">
                  <c:v>12224</c:v>
                </c:pt>
                <c:pt idx="2">
                  <c:v>18946</c:v>
                </c:pt>
                <c:pt idx="3">
                  <c:v>22340</c:v>
                </c:pt>
                <c:pt idx="4">
                  <c:v>23964</c:v>
                </c:pt>
                <c:pt idx="5">
                  <c:v>24807</c:v>
                </c:pt>
                <c:pt idx="6">
                  <c:v>23525</c:v>
                </c:pt>
                <c:pt idx="7">
                  <c:v>21866.045494163089</c:v>
                </c:pt>
              </c:numCache>
            </c:numRef>
          </c:val>
          <c:extLst>
            <c:ext xmlns:c16="http://schemas.microsoft.com/office/drawing/2014/chart" uri="{C3380CC4-5D6E-409C-BE32-E72D297353CC}">
              <c16:uniqueId val="{00000003-F0CB-4B06-9188-A20E900B30F7}"/>
            </c:ext>
          </c:extLst>
        </c:ser>
        <c:dLbls>
          <c:dLblPos val="outEnd"/>
          <c:showLegendKey val="0"/>
          <c:showVal val="1"/>
          <c:showCatName val="0"/>
          <c:showSerName val="0"/>
          <c:showPercent val="0"/>
          <c:showBubbleSize val="0"/>
        </c:dLbls>
        <c:gapWidth val="100"/>
        <c:overlap val="100"/>
        <c:axId val="697687279"/>
        <c:axId val="697687695"/>
      </c:barChart>
      <c:catAx>
        <c:axId val="697687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687695"/>
        <c:crosses val="autoZero"/>
        <c:auto val="1"/>
        <c:lblAlgn val="ctr"/>
        <c:lblOffset val="100"/>
        <c:noMultiLvlLbl val="0"/>
      </c:catAx>
      <c:valAx>
        <c:axId val="6976876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687279"/>
        <c:crosses val="autoZero"/>
        <c:crossBetween val="between"/>
      </c:valAx>
      <c:spPr>
        <a:noFill/>
        <a:ln>
          <a:noFill/>
        </a:ln>
        <a:effectLst/>
      </c:spPr>
    </c:plotArea>
    <c:legend>
      <c:legendPos val="b"/>
      <c:layout>
        <c:manualLayout>
          <c:xMode val="edge"/>
          <c:yMode val="edge"/>
          <c:x val="0.21776102272282927"/>
          <c:y val="0.88417936666895525"/>
          <c:w val="0.71170013123359577"/>
          <c:h val="6.828574778683239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b="1" dirty="0"/>
              <a:t>HOMICIDES BY WEAPON AND SEX,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'[MPI 2023 - Section 2 - Trends - Charts.xlsx]Homicides by weapon and sex'!$K$10</c:f>
              <c:strCache>
                <c:ptCount val="1"/>
                <c:pt idx="0">
                  <c:v>Firearm</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'[MPI 2023 - Section 2 - Trends - Charts.xlsx]Homicides by weapon and sex'!$L$9:$N$9</c:f>
              <c:strCache>
                <c:ptCount val="3"/>
                <c:pt idx="0">
                  <c:v>Male homicides</c:v>
                </c:pt>
                <c:pt idx="1">
                  <c:v>Female homicides
(non-femicides)</c:v>
                </c:pt>
                <c:pt idx="2">
                  <c:v>Femicides</c:v>
                </c:pt>
              </c:strCache>
            </c:strRef>
          </c:cat>
          <c:val>
            <c:numRef>
              <c:f>'[MPI 2023 - Section 2 - Trends - Charts.xlsx]Homicides by weapon and sex'!$L$10:$N$10</c:f>
              <c:numCache>
                <c:formatCode>0.0%</c:formatCode>
                <c:ptCount val="3"/>
                <c:pt idx="0">
                  <c:v>0.71879936808846756</c:v>
                </c:pt>
                <c:pt idx="1">
                  <c:v>0.7185607410046313</c:v>
                </c:pt>
                <c:pt idx="2">
                  <c:v>0.24586776859504134</c:v>
                </c:pt>
              </c:numCache>
            </c:numRef>
          </c:val>
          <c:extLst>
            <c:ext xmlns:c16="http://schemas.microsoft.com/office/drawing/2014/chart" uri="{C3380CC4-5D6E-409C-BE32-E72D297353CC}">
              <c16:uniqueId val="{00000000-2E01-4CA7-866F-17FDF6933D7F}"/>
            </c:ext>
          </c:extLst>
        </c:ser>
        <c:ser>
          <c:idx val="1"/>
          <c:order val="1"/>
          <c:tx>
            <c:strRef>
              <c:f>'[MPI 2023 - Section 2 - Trends - Charts.xlsx]Homicides by weapon and sex'!$K$11</c:f>
              <c:strCache>
                <c:ptCount val="1"/>
                <c:pt idx="0">
                  <c:v>Knife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'[MPI 2023 - Section 2 - Trends - Charts.xlsx]Homicides by weapon and sex'!$L$9:$N$9</c:f>
              <c:strCache>
                <c:ptCount val="3"/>
                <c:pt idx="0">
                  <c:v>Male homicides</c:v>
                </c:pt>
                <c:pt idx="1">
                  <c:v>Female homicides
(non-femicides)</c:v>
                </c:pt>
                <c:pt idx="2">
                  <c:v>Femicides</c:v>
                </c:pt>
              </c:strCache>
            </c:strRef>
          </c:cat>
          <c:val>
            <c:numRef>
              <c:f>'[MPI 2023 - Section 2 - Trends - Charts.xlsx]Homicides by weapon and sex'!$L$11:$N$11</c:f>
              <c:numCache>
                <c:formatCode>0.0%</c:formatCode>
                <c:ptCount val="3"/>
                <c:pt idx="0">
                  <c:v>7.9870678570116468E-2</c:v>
                </c:pt>
                <c:pt idx="1">
                  <c:v>6.1987887424296402E-2</c:v>
                </c:pt>
                <c:pt idx="2">
                  <c:v>0.23450413223140495</c:v>
                </c:pt>
              </c:numCache>
            </c:numRef>
          </c:val>
          <c:extLst>
            <c:ext xmlns:c16="http://schemas.microsoft.com/office/drawing/2014/chart" uri="{C3380CC4-5D6E-409C-BE32-E72D297353CC}">
              <c16:uniqueId val="{00000001-2E01-4CA7-866F-17FDF6933D7F}"/>
            </c:ext>
          </c:extLst>
        </c:ser>
        <c:ser>
          <c:idx val="2"/>
          <c:order val="2"/>
          <c:tx>
            <c:strRef>
              <c:f>'[MPI 2023 - Section 2 - Trends - Charts.xlsx]Homicides by weapon and sex'!$K$12</c:f>
              <c:strCache>
                <c:ptCount val="1"/>
                <c:pt idx="0">
                  <c:v>Other means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'[MPI 2023 - Section 2 - Trends - Charts.xlsx]Homicides by weapon and sex'!$L$9:$N$9</c:f>
              <c:strCache>
                <c:ptCount val="3"/>
                <c:pt idx="0">
                  <c:v>Male homicides</c:v>
                </c:pt>
                <c:pt idx="1">
                  <c:v>Female homicides
(non-femicides)</c:v>
                </c:pt>
                <c:pt idx="2">
                  <c:v>Femicides</c:v>
                </c:pt>
              </c:strCache>
            </c:strRef>
          </c:cat>
          <c:val>
            <c:numRef>
              <c:f>'[MPI 2023 - Section 2 - Trends - Charts.xlsx]Homicides by weapon and sex'!$L$12:$N$12</c:f>
              <c:numCache>
                <c:formatCode>0.0%</c:formatCode>
                <c:ptCount val="3"/>
                <c:pt idx="0">
                  <c:v>0.17366545427826152</c:v>
                </c:pt>
                <c:pt idx="1">
                  <c:v>0.17741360883505522</c:v>
                </c:pt>
                <c:pt idx="2">
                  <c:v>0.42768595041322316</c:v>
                </c:pt>
              </c:numCache>
            </c:numRef>
          </c:val>
          <c:extLst>
            <c:ext xmlns:c16="http://schemas.microsoft.com/office/drawing/2014/chart" uri="{C3380CC4-5D6E-409C-BE32-E72D297353CC}">
              <c16:uniqueId val="{00000002-2E01-4CA7-866F-17FDF6933D7F}"/>
            </c:ext>
          </c:extLst>
        </c:ser>
        <c:dLbls>
          <c:dLblPos val="outEnd"/>
          <c:showLegendKey val="0"/>
          <c:showVal val="1"/>
          <c:showCatName val="0"/>
          <c:showSerName val="0"/>
          <c:showPercent val="0"/>
          <c:showBubbleSize val="0"/>
        </c:dLbls>
        <c:gapWidth val="219"/>
        <c:overlap val="-27"/>
        <c:axId val="387017551"/>
        <c:axId val="387017967"/>
      </c:barChart>
      <c:catAx>
        <c:axId val="387017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7017967"/>
        <c:crosses val="autoZero"/>
        <c:auto val="1"/>
        <c:lblAlgn val="ctr"/>
        <c:lblOffset val="100"/>
        <c:noMultiLvlLbl val="0"/>
      </c:catAx>
      <c:valAx>
        <c:axId val="387017967"/>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AU" b="1" dirty="0"/>
                  <a:t>PERCENTAGE OF VICTIMS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7017551"/>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r>
              <a:rPr lang="en-AU" sz="1050" b="1" dirty="0"/>
              <a:t>MONTHLY</a:t>
            </a:r>
            <a:r>
              <a:rPr lang="en-AU" sz="1050" b="1" baseline="0" dirty="0"/>
              <a:t> GUN VIOLENCE RATES, 2015-2022</a:t>
            </a:r>
            <a:endParaRPr lang="en-AU" sz="1050" b="1" dirty="0"/>
          </a:p>
        </c:rich>
      </c:tx>
      <c:overlay val="0"/>
      <c:spPr>
        <a:noFill/>
        <a:ln>
          <a:noFill/>
        </a:ln>
        <a:effectLst/>
      </c:spPr>
      <c:txPr>
        <a:bodyPr rot="0" spcFirstLastPara="1" vertOverflow="ellipsis" vert="horz" wrap="square" anchor="ctr" anchorCtr="1"/>
        <a:lstStyle/>
        <a:p>
          <a:pPr>
            <a:defRPr sz="9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'[MPI 2023 - Section 2 - Trends - Charts.xlsx]Trends in gun violence'!$V$7</c:f>
              <c:strCache>
                <c:ptCount val="1"/>
                <c:pt idx="0">
                  <c:v>assault.with.a.firearm</c:v>
                </c:pt>
              </c:strCache>
            </c:strRef>
          </c:tx>
          <c:spPr>
            <a:ln w="28575" cap="rnd">
              <a:noFill/>
              <a:round/>
            </a:ln>
            <a:effectLst/>
          </c:spPr>
          <c:marker>
            <c:symbol val="circle"/>
            <c:size val="3"/>
            <c:spPr>
              <a:solidFill>
                <a:schemeClr val="accent4"/>
              </a:solidFill>
              <a:ln w="9525">
                <a:noFill/>
              </a:ln>
              <a:effectLst/>
            </c:spPr>
          </c:marker>
          <c:cat>
            <c:numRef>
              <c:f>'[MPI 2023 - Section 2 - Trends - Charts.xlsx]Trends in gun violence'!$U$8:$U$103</c:f>
              <c:numCache>
                <c:formatCode>mmmm\ 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'[MPI 2023 - Section 2 - Trends - Charts.xlsx]Trends in gun violence'!$V$8:$V$103</c:f>
              <c:numCache>
                <c:formatCode>General</c:formatCode>
                <c:ptCount val="96"/>
                <c:pt idx="0">
                  <c:v>0.42899999999999999</c:v>
                </c:pt>
                <c:pt idx="1">
                  <c:v>0.436</c:v>
                </c:pt>
                <c:pt idx="2">
                  <c:v>0.52</c:v>
                </c:pt>
                <c:pt idx="3">
                  <c:v>0.46800000000000003</c:v>
                </c:pt>
                <c:pt idx="4">
                  <c:v>0.47399999999999998</c:v>
                </c:pt>
                <c:pt idx="5">
                  <c:v>0.496</c:v>
                </c:pt>
                <c:pt idx="6">
                  <c:v>0.46600000000000003</c:v>
                </c:pt>
                <c:pt idx="7">
                  <c:v>0.52500000000000002</c:v>
                </c:pt>
                <c:pt idx="8">
                  <c:v>0.56899999999999995</c:v>
                </c:pt>
                <c:pt idx="9">
                  <c:v>0.51900000000000002</c:v>
                </c:pt>
                <c:pt idx="10">
                  <c:v>0.54300000000000004</c:v>
                </c:pt>
                <c:pt idx="11">
                  <c:v>0.53200000000000003</c:v>
                </c:pt>
                <c:pt idx="12">
                  <c:v>0.46700000000000003</c:v>
                </c:pt>
                <c:pt idx="13">
                  <c:v>0.47899999999999998</c:v>
                </c:pt>
                <c:pt idx="14">
                  <c:v>0.56299999999999994</c:v>
                </c:pt>
                <c:pt idx="15">
                  <c:v>0.53500000000000003</c:v>
                </c:pt>
                <c:pt idx="16">
                  <c:v>0.58699999999999997</c:v>
                </c:pt>
                <c:pt idx="17">
                  <c:v>0.53100000000000003</c:v>
                </c:pt>
                <c:pt idx="18">
                  <c:v>0.48699999999999999</c:v>
                </c:pt>
                <c:pt idx="19">
                  <c:v>0.496</c:v>
                </c:pt>
                <c:pt idx="20">
                  <c:v>0.60299999999999998</c:v>
                </c:pt>
                <c:pt idx="21">
                  <c:v>0.55300000000000005</c:v>
                </c:pt>
                <c:pt idx="22">
                  <c:v>0.60799999999999998</c:v>
                </c:pt>
                <c:pt idx="23">
                  <c:v>0.63200000000000001</c:v>
                </c:pt>
                <c:pt idx="24">
                  <c:v>0.65900000000000003</c:v>
                </c:pt>
                <c:pt idx="25">
                  <c:v>0.58899999999999997</c:v>
                </c:pt>
                <c:pt idx="26">
                  <c:v>0.65500000000000003</c:v>
                </c:pt>
                <c:pt idx="27">
                  <c:v>0.63</c:v>
                </c:pt>
                <c:pt idx="28">
                  <c:v>0.67900000000000005</c:v>
                </c:pt>
                <c:pt idx="29">
                  <c:v>0.71799999999999997</c:v>
                </c:pt>
                <c:pt idx="30">
                  <c:v>0.70099999999999996</c:v>
                </c:pt>
                <c:pt idx="31">
                  <c:v>0.73599999999999999</c:v>
                </c:pt>
                <c:pt idx="32">
                  <c:v>0.69299999999999995</c:v>
                </c:pt>
                <c:pt idx="33">
                  <c:v>0.88</c:v>
                </c:pt>
                <c:pt idx="34">
                  <c:v>0.83499999999999996</c:v>
                </c:pt>
                <c:pt idx="35">
                  <c:v>0.877</c:v>
                </c:pt>
                <c:pt idx="36">
                  <c:v>0.82899999999999996</c:v>
                </c:pt>
                <c:pt idx="37">
                  <c:v>0.73199999999999998</c:v>
                </c:pt>
                <c:pt idx="38">
                  <c:v>0.89800000000000002</c:v>
                </c:pt>
                <c:pt idx="39">
                  <c:v>0.79500000000000004</c:v>
                </c:pt>
                <c:pt idx="40">
                  <c:v>0.875</c:v>
                </c:pt>
                <c:pt idx="41">
                  <c:v>0.871</c:v>
                </c:pt>
                <c:pt idx="42">
                  <c:v>0.90200000000000002</c:v>
                </c:pt>
                <c:pt idx="43">
                  <c:v>0.82599999999999996</c:v>
                </c:pt>
                <c:pt idx="44">
                  <c:v>0.875</c:v>
                </c:pt>
                <c:pt idx="45">
                  <c:v>0.81499999999999995</c:v>
                </c:pt>
                <c:pt idx="46">
                  <c:v>0.83299999999999996</c:v>
                </c:pt>
                <c:pt idx="47">
                  <c:v>0.876</c:v>
                </c:pt>
                <c:pt idx="48">
                  <c:v>0.90300000000000002</c:v>
                </c:pt>
                <c:pt idx="49">
                  <c:v>0.875</c:v>
                </c:pt>
                <c:pt idx="50">
                  <c:v>0.87</c:v>
                </c:pt>
                <c:pt idx="51">
                  <c:v>0.87</c:v>
                </c:pt>
                <c:pt idx="52">
                  <c:v>0.88600000000000001</c:v>
                </c:pt>
                <c:pt idx="53">
                  <c:v>0.88400000000000001</c:v>
                </c:pt>
                <c:pt idx="54">
                  <c:v>0.77200000000000002</c:v>
                </c:pt>
                <c:pt idx="55">
                  <c:v>0.93400000000000005</c:v>
                </c:pt>
                <c:pt idx="56">
                  <c:v>0.85199999999999998</c:v>
                </c:pt>
                <c:pt idx="57">
                  <c:v>0.77700000000000002</c:v>
                </c:pt>
                <c:pt idx="58">
                  <c:v>0.75700000000000001</c:v>
                </c:pt>
                <c:pt idx="59">
                  <c:v>0.83699999999999997</c:v>
                </c:pt>
                <c:pt idx="60">
                  <c:v>0.70299999999999996</c:v>
                </c:pt>
                <c:pt idx="61">
                  <c:v>0.72499999999999998</c:v>
                </c:pt>
                <c:pt idx="62">
                  <c:v>0.85099999999999998</c:v>
                </c:pt>
                <c:pt idx="63">
                  <c:v>0.75800000000000001</c:v>
                </c:pt>
                <c:pt idx="64">
                  <c:v>0.67500000000000004</c:v>
                </c:pt>
                <c:pt idx="65">
                  <c:v>0.67500000000000004</c:v>
                </c:pt>
                <c:pt idx="66">
                  <c:v>0.72899999999999998</c:v>
                </c:pt>
                <c:pt idx="67">
                  <c:v>0.65800000000000003</c:v>
                </c:pt>
                <c:pt idx="68">
                  <c:v>0.67600000000000005</c:v>
                </c:pt>
                <c:pt idx="69">
                  <c:v>0.68799999999999994</c:v>
                </c:pt>
                <c:pt idx="70">
                  <c:v>0.66800000000000004</c:v>
                </c:pt>
                <c:pt idx="71">
                  <c:v>0.66100000000000003</c:v>
                </c:pt>
                <c:pt idx="72">
                  <c:v>0.626</c:v>
                </c:pt>
                <c:pt idx="73">
                  <c:v>0.63</c:v>
                </c:pt>
                <c:pt idx="74">
                  <c:v>0.74399999999999999</c:v>
                </c:pt>
                <c:pt idx="75">
                  <c:v>0.64400000000000002</c:v>
                </c:pt>
                <c:pt idx="76">
                  <c:v>0.74299999999999999</c:v>
                </c:pt>
                <c:pt idx="77">
                  <c:v>0.72499999999999998</c:v>
                </c:pt>
                <c:pt idx="78">
                  <c:v>0.61199999999999999</c:v>
                </c:pt>
                <c:pt idx="79">
                  <c:v>0.65500000000000003</c:v>
                </c:pt>
                <c:pt idx="80">
                  <c:v>0.55700000000000005</c:v>
                </c:pt>
                <c:pt idx="81">
                  <c:v>0.69699999999999995</c:v>
                </c:pt>
                <c:pt idx="82">
                  <c:v>0.66500000000000004</c:v>
                </c:pt>
                <c:pt idx="83">
                  <c:v>0.65100000000000002</c:v>
                </c:pt>
                <c:pt idx="84">
                  <c:v>0.64700000000000002</c:v>
                </c:pt>
                <c:pt idx="85">
                  <c:v>0.57099999999999995</c:v>
                </c:pt>
                <c:pt idx="86">
                  <c:v>0.67200000000000004</c:v>
                </c:pt>
                <c:pt idx="87">
                  <c:v>0.68400000000000005</c:v>
                </c:pt>
                <c:pt idx="88">
                  <c:v>0.69699999999999995</c:v>
                </c:pt>
                <c:pt idx="89">
                  <c:v>0.67600000000000005</c:v>
                </c:pt>
                <c:pt idx="90">
                  <c:v>0.59399999999999997</c:v>
                </c:pt>
                <c:pt idx="91">
                  <c:v>0.64300000000000002</c:v>
                </c:pt>
                <c:pt idx="92">
                  <c:v>0.65700000000000003</c:v>
                </c:pt>
                <c:pt idx="93">
                  <c:v>0.67100000000000004</c:v>
                </c:pt>
                <c:pt idx="94">
                  <c:v>0.60499999999999998</c:v>
                </c:pt>
                <c:pt idx="95">
                  <c:v>0.68100000000000005</c:v>
                </c:pt>
              </c:numCache>
            </c:numRef>
          </c:val>
          <c:smooth val="0"/>
          <c:extLst>
            <c:ext xmlns:c16="http://schemas.microsoft.com/office/drawing/2014/chart" uri="{C3380CC4-5D6E-409C-BE32-E72D297353CC}">
              <c16:uniqueId val="{00000000-FF69-4BE4-81B7-656E5C3C54BC}"/>
            </c:ext>
          </c:extLst>
        </c:ser>
        <c:ser>
          <c:idx val="1"/>
          <c:order val="1"/>
          <c:tx>
            <c:strRef>
              <c:f>'[MPI 2023 - Section 2 - Trends - Charts.xlsx]Trends in gun violence'!$W$7</c:f>
              <c:strCache>
                <c:ptCount val="1"/>
                <c:pt idx="0">
                  <c:v>homicide.with.a.firearm</c:v>
                </c:pt>
              </c:strCache>
            </c:strRef>
          </c:tx>
          <c:spPr>
            <a:ln w="28575" cap="rnd">
              <a:noFill/>
              <a:round/>
            </a:ln>
            <a:effectLst/>
          </c:spPr>
          <c:marker>
            <c:symbol val="circle"/>
            <c:size val="3"/>
            <c:spPr>
              <a:solidFill>
                <a:schemeClr val="accent2"/>
              </a:solidFill>
              <a:ln w="9525">
                <a:noFill/>
              </a:ln>
              <a:effectLst/>
            </c:spPr>
          </c:marker>
          <c:cat>
            <c:numRef>
              <c:f>'[MPI 2023 - Section 2 - Trends - Charts.xlsx]Trends in gun violence'!$U$8:$U$103</c:f>
              <c:numCache>
                <c:formatCode>mmmm\ 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'[MPI 2023 - Section 2 - Trends - Charts.xlsx]Trends in gun violence'!$W$8:$W$103</c:f>
              <c:numCache>
                <c:formatCode>General</c:formatCode>
                <c:ptCount val="96"/>
                <c:pt idx="0">
                  <c:v>0.64200000000000002</c:v>
                </c:pt>
                <c:pt idx="1">
                  <c:v>0.67400000000000004</c:v>
                </c:pt>
                <c:pt idx="2">
                  <c:v>0.65300000000000002</c:v>
                </c:pt>
                <c:pt idx="3">
                  <c:v>0.69599999999999995</c:v>
                </c:pt>
                <c:pt idx="4">
                  <c:v>0.8</c:v>
                </c:pt>
                <c:pt idx="5">
                  <c:v>0.69199999999999995</c:v>
                </c:pt>
                <c:pt idx="6">
                  <c:v>0.73</c:v>
                </c:pt>
                <c:pt idx="7">
                  <c:v>0.80800000000000005</c:v>
                </c:pt>
                <c:pt idx="8">
                  <c:v>0.71499999999999997</c:v>
                </c:pt>
                <c:pt idx="9">
                  <c:v>0.72099999999999997</c:v>
                </c:pt>
                <c:pt idx="10">
                  <c:v>0.8</c:v>
                </c:pt>
                <c:pt idx="11">
                  <c:v>0.73399999999999999</c:v>
                </c:pt>
                <c:pt idx="12">
                  <c:v>0.79800000000000004</c:v>
                </c:pt>
                <c:pt idx="13">
                  <c:v>0.81100000000000005</c:v>
                </c:pt>
                <c:pt idx="14">
                  <c:v>0.84799999999999998</c:v>
                </c:pt>
                <c:pt idx="15">
                  <c:v>0.81</c:v>
                </c:pt>
                <c:pt idx="16">
                  <c:v>0.91800000000000004</c:v>
                </c:pt>
                <c:pt idx="17">
                  <c:v>0.91100000000000003</c:v>
                </c:pt>
                <c:pt idx="18">
                  <c:v>1.107</c:v>
                </c:pt>
                <c:pt idx="19">
                  <c:v>1.1419999999999999</c:v>
                </c:pt>
                <c:pt idx="20">
                  <c:v>1.147</c:v>
                </c:pt>
                <c:pt idx="21">
                  <c:v>1.083</c:v>
                </c:pt>
                <c:pt idx="22">
                  <c:v>1.1000000000000001</c:v>
                </c:pt>
                <c:pt idx="23">
                  <c:v>1.085</c:v>
                </c:pt>
                <c:pt idx="24">
                  <c:v>1.2050000000000001</c:v>
                </c:pt>
                <c:pt idx="25">
                  <c:v>1.175</c:v>
                </c:pt>
                <c:pt idx="26">
                  <c:v>1.1879999999999999</c:v>
                </c:pt>
                <c:pt idx="27">
                  <c:v>1.194</c:v>
                </c:pt>
                <c:pt idx="28">
                  <c:v>1.3560000000000001</c:v>
                </c:pt>
                <c:pt idx="29">
                  <c:v>1.4039999999999999</c:v>
                </c:pt>
                <c:pt idx="30">
                  <c:v>1.34</c:v>
                </c:pt>
                <c:pt idx="31">
                  <c:v>1.377</c:v>
                </c:pt>
                <c:pt idx="32">
                  <c:v>1.4550000000000001</c:v>
                </c:pt>
                <c:pt idx="33">
                  <c:v>1.595</c:v>
                </c:pt>
                <c:pt idx="34">
                  <c:v>1.48</c:v>
                </c:pt>
                <c:pt idx="35">
                  <c:v>1.4830000000000001</c:v>
                </c:pt>
                <c:pt idx="36">
                  <c:v>1.4930000000000001</c:v>
                </c:pt>
                <c:pt idx="37">
                  <c:v>1.4019999999999999</c:v>
                </c:pt>
                <c:pt idx="38">
                  <c:v>1.58</c:v>
                </c:pt>
                <c:pt idx="39">
                  <c:v>1.554</c:v>
                </c:pt>
                <c:pt idx="40">
                  <c:v>1.6020000000000001</c:v>
                </c:pt>
                <c:pt idx="41">
                  <c:v>1.585</c:v>
                </c:pt>
                <c:pt idx="42">
                  <c:v>1.7250000000000001</c:v>
                </c:pt>
                <c:pt idx="43">
                  <c:v>1.667</c:v>
                </c:pt>
                <c:pt idx="44">
                  <c:v>1.6879999999999999</c:v>
                </c:pt>
                <c:pt idx="45">
                  <c:v>1.605</c:v>
                </c:pt>
                <c:pt idx="46">
                  <c:v>1.61</c:v>
                </c:pt>
                <c:pt idx="47">
                  <c:v>1.7509999999999999</c:v>
                </c:pt>
                <c:pt idx="48">
                  <c:v>1.679</c:v>
                </c:pt>
                <c:pt idx="49">
                  <c:v>1.623</c:v>
                </c:pt>
                <c:pt idx="50">
                  <c:v>1.571</c:v>
                </c:pt>
                <c:pt idx="51">
                  <c:v>1.538</c:v>
                </c:pt>
                <c:pt idx="52">
                  <c:v>1.62</c:v>
                </c:pt>
                <c:pt idx="53">
                  <c:v>1.7230000000000001</c:v>
                </c:pt>
                <c:pt idx="54">
                  <c:v>1.6890000000000001</c:v>
                </c:pt>
                <c:pt idx="55">
                  <c:v>1.6339999999999999</c:v>
                </c:pt>
                <c:pt idx="56">
                  <c:v>1.55</c:v>
                </c:pt>
                <c:pt idx="57">
                  <c:v>1.5980000000000001</c:v>
                </c:pt>
                <c:pt idx="58">
                  <c:v>1.6439999999999999</c:v>
                </c:pt>
                <c:pt idx="59">
                  <c:v>1.5980000000000001</c:v>
                </c:pt>
                <c:pt idx="60">
                  <c:v>1.661</c:v>
                </c:pt>
                <c:pt idx="61">
                  <c:v>1.6080000000000001</c:v>
                </c:pt>
                <c:pt idx="62">
                  <c:v>1.718</c:v>
                </c:pt>
                <c:pt idx="63">
                  <c:v>1.7330000000000001</c:v>
                </c:pt>
                <c:pt idx="64">
                  <c:v>1.665</c:v>
                </c:pt>
                <c:pt idx="65">
                  <c:v>1.613</c:v>
                </c:pt>
                <c:pt idx="66">
                  <c:v>1.702</c:v>
                </c:pt>
                <c:pt idx="67">
                  <c:v>1.5820000000000001</c:v>
                </c:pt>
                <c:pt idx="68">
                  <c:v>1.5029999999999999</c:v>
                </c:pt>
                <c:pt idx="69">
                  <c:v>1.58</c:v>
                </c:pt>
                <c:pt idx="70">
                  <c:v>1.4530000000000001</c:v>
                </c:pt>
                <c:pt idx="71">
                  <c:v>1.46</c:v>
                </c:pt>
                <c:pt idx="72">
                  <c:v>1.5920000000000001</c:v>
                </c:pt>
                <c:pt idx="73">
                  <c:v>1.4359999999999999</c:v>
                </c:pt>
                <c:pt idx="74">
                  <c:v>1.615</c:v>
                </c:pt>
                <c:pt idx="75">
                  <c:v>1.5209999999999999</c:v>
                </c:pt>
                <c:pt idx="76">
                  <c:v>1.5720000000000001</c:v>
                </c:pt>
                <c:pt idx="77">
                  <c:v>1.4019999999999999</c:v>
                </c:pt>
                <c:pt idx="78">
                  <c:v>1.5109999999999999</c:v>
                </c:pt>
                <c:pt idx="79">
                  <c:v>1.5940000000000001</c:v>
                </c:pt>
                <c:pt idx="80">
                  <c:v>1.5209999999999999</c:v>
                </c:pt>
                <c:pt idx="81">
                  <c:v>1.5409999999999999</c:v>
                </c:pt>
                <c:pt idx="82">
                  <c:v>1.36</c:v>
                </c:pt>
                <c:pt idx="83">
                  <c:v>1.448</c:v>
                </c:pt>
                <c:pt idx="84">
                  <c:v>1.3540000000000001</c:v>
                </c:pt>
                <c:pt idx="85">
                  <c:v>1.2410000000000001</c:v>
                </c:pt>
                <c:pt idx="86">
                  <c:v>1.45</c:v>
                </c:pt>
                <c:pt idx="87">
                  <c:v>1.36</c:v>
                </c:pt>
                <c:pt idx="88">
                  <c:v>1.512</c:v>
                </c:pt>
                <c:pt idx="89">
                  <c:v>1.4359999999999999</c:v>
                </c:pt>
                <c:pt idx="90">
                  <c:v>1.4379999999999999</c:v>
                </c:pt>
                <c:pt idx="91">
                  <c:v>1.4</c:v>
                </c:pt>
                <c:pt idx="92">
                  <c:v>1.4370000000000001</c:v>
                </c:pt>
                <c:pt idx="93">
                  <c:v>1.512</c:v>
                </c:pt>
                <c:pt idx="94">
                  <c:v>1.2989999999999999</c:v>
                </c:pt>
                <c:pt idx="95">
                  <c:v>1.4019999999999999</c:v>
                </c:pt>
              </c:numCache>
            </c:numRef>
          </c:val>
          <c:smooth val="0"/>
          <c:extLst>
            <c:ext xmlns:c16="http://schemas.microsoft.com/office/drawing/2014/chart" uri="{C3380CC4-5D6E-409C-BE32-E72D297353CC}">
              <c16:uniqueId val="{00000001-FF69-4BE4-81B7-656E5C3C54BC}"/>
            </c:ext>
          </c:extLst>
        </c:ser>
        <c:ser>
          <c:idx val="2"/>
          <c:order val="2"/>
          <c:tx>
            <c:strRef>
              <c:f>'[MPI 2023 - Section 2 - Trends - Charts.xlsx]Trends in gun violence'!$X$7</c:f>
              <c:strCache>
                <c:ptCount val="1"/>
                <c:pt idx="0">
                  <c:v>mavg_assault</c:v>
                </c:pt>
              </c:strCache>
            </c:strRef>
          </c:tx>
          <c:spPr>
            <a:ln w="22225" cap="rnd">
              <a:solidFill>
                <a:schemeClr val="accent4"/>
              </a:solidFill>
              <a:round/>
            </a:ln>
            <a:effectLst/>
          </c:spPr>
          <c:marker>
            <c:symbol val="none"/>
          </c:marker>
          <c:cat>
            <c:numRef>
              <c:f>'[MPI 2023 - Section 2 - Trends - Charts.xlsx]Trends in gun violence'!$U$8:$U$103</c:f>
              <c:numCache>
                <c:formatCode>mmmm\ 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'[MPI 2023 - Section 2 - Trends - Charts.xlsx]Trends in gun violence'!$X$8:$X$103</c:f>
              <c:numCache>
                <c:formatCode>General</c:formatCode>
                <c:ptCount val="96"/>
                <c:pt idx="2">
                  <c:v>0.461666666666667</c:v>
                </c:pt>
                <c:pt idx="3">
                  <c:v>0.47466666666666701</c:v>
                </c:pt>
                <c:pt idx="4">
                  <c:v>0.48733333333333301</c:v>
                </c:pt>
                <c:pt idx="5">
                  <c:v>0.479333333333333</c:v>
                </c:pt>
                <c:pt idx="6">
                  <c:v>0.47866666666666702</c:v>
                </c:pt>
                <c:pt idx="7">
                  <c:v>0.49566666666666698</c:v>
                </c:pt>
                <c:pt idx="8">
                  <c:v>0.52</c:v>
                </c:pt>
                <c:pt idx="9">
                  <c:v>0.53766666666666696</c:v>
                </c:pt>
                <c:pt idx="10">
                  <c:v>0.54366666666666696</c:v>
                </c:pt>
                <c:pt idx="11">
                  <c:v>0.53133333333333299</c:v>
                </c:pt>
                <c:pt idx="12">
                  <c:v>0.51400000000000001</c:v>
                </c:pt>
                <c:pt idx="13">
                  <c:v>0.49266666666666697</c:v>
                </c:pt>
                <c:pt idx="14">
                  <c:v>0.503</c:v>
                </c:pt>
                <c:pt idx="15">
                  <c:v>0.52566666666666695</c:v>
                </c:pt>
                <c:pt idx="16">
                  <c:v>0.56166666666666698</c:v>
                </c:pt>
                <c:pt idx="17">
                  <c:v>0.55100000000000005</c:v>
                </c:pt>
                <c:pt idx="18">
                  <c:v>0.53500000000000003</c:v>
                </c:pt>
                <c:pt idx="19">
                  <c:v>0.50466666666666704</c:v>
                </c:pt>
                <c:pt idx="20">
                  <c:v>0.52866666666666695</c:v>
                </c:pt>
                <c:pt idx="21">
                  <c:v>0.55066666666666697</c:v>
                </c:pt>
                <c:pt idx="22">
                  <c:v>0.58799999999999997</c:v>
                </c:pt>
                <c:pt idx="23">
                  <c:v>0.59766666666666701</c:v>
                </c:pt>
                <c:pt idx="24">
                  <c:v>0.63300000000000001</c:v>
                </c:pt>
                <c:pt idx="25">
                  <c:v>0.62666666666666704</c:v>
                </c:pt>
                <c:pt idx="26">
                  <c:v>0.63433333333333297</c:v>
                </c:pt>
                <c:pt idx="27">
                  <c:v>0.62466666666666704</c:v>
                </c:pt>
                <c:pt idx="28">
                  <c:v>0.65466666666666695</c:v>
                </c:pt>
                <c:pt idx="29">
                  <c:v>0.67566666666666697</c:v>
                </c:pt>
                <c:pt idx="30">
                  <c:v>0.69933333333333303</c:v>
                </c:pt>
                <c:pt idx="31">
                  <c:v>0.71833333333333305</c:v>
                </c:pt>
                <c:pt idx="32">
                  <c:v>0.71</c:v>
                </c:pt>
                <c:pt idx="33">
                  <c:v>0.76966666666666705</c:v>
                </c:pt>
                <c:pt idx="34">
                  <c:v>0.80266666666666697</c:v>
                </c:pt>
                <c:pt idx="35">
                  <c:v>0.86399999999999999</c:v>
                </c:pt>
                <c:pt idx="36">
                  <c:v>0.84699999999999998</c:v>
                </c:pt>
                <c:pt idx="37">
                  <c:v>0.81266666666666698</c:v>
                </c:pt>
                <c:pt idx="38">
                  <c:v>0.81966666666666699</c:v>
                </c:pt>
                <c:pt idx="39">
                  <c:v>0.80833333333333401</c:v>
                </c:pt>
                <c:pt idx="40">
                  <c:v>0.85599999999999998</c:v>
                </c:pt>
                <c:pt idx="41">
                  <c:v>0.84699999999999998</c:v>
                </c:pt>
                <c:pt idx="42">
                  <c:v>0.88266666666666704</c:v>
                </c:pt>
                <c:pt idx="43">
                  <c:v>0.86633333333333395</c:v>
                </c:pt>
                <c:pt idx="44">
                  <c:v>0.86766666666666703</c:v>
                </c:pt>
                <c:pt idx="45">
                  <c:v>0.838666666666667</c:v>
                </c:pt>
                <c:pt idx="46">
                  <c:v>0.84099999999999997</c:v>
                </c:pt>
                <c:pt idx="47">
                  <c:v>0.84133333333333304</c:v>
                </c:pt>
                <c:pt idx="48">
                  <c:v>0.87066666666666703</c:v>
                </c:pt>
                <c:pt idx="49">
                  <c:v>0.88466666666666705</c:v>
                </c:pt>
                <c:pt idx="50">
                  <c:v>0.88266666666666704</c:v>
                </c:pt>
                <c:pt idx="51">
                  <c:v>0.87166666666666703</c:v>
                </c:pt>
                <c:pt idx="52">
                  <c:v>0.87533333333333296</c:v>
                </c:pt>
                <c:pt idx="53">
                  <c:v>0.88</c:v>
                </c:pt>
                <c:pt idx="54">
                  <c:v>0.84733333333333305</c:v>
                </c:pt>
                <c:pt idx="55">
                  <c:v>0.86333333333333295</c:v>
                </c:pt>
                <c:pt idx="56">
                  <c:v>0.85266666666666702</c:v>
                </c:pt>
                <c:pt idx="57">
                  <c:v>0.85433333333333294</c:v>
                </c:pt>
                <c:pt idx="58">
                  <c:v>0.795333333333333</c:v>
                </c:pt>
                <c:pt idx="59">
                  <c:v>0.790333333333333</c:v>
                </c:pt>
                <c:pt idx="60">
                  <c:v>0.76566666666666705</c:v>
                </c:pt>
                <c:pt idx="61">
                  <c:v>0.755</c:v>
                </c:pt>
                <c:pt idx="62">
                  <c:v>0.75966666666666705</c:v>
                </c:pt>
                <c:pt idx="63">
                  <c:v>0.77800000000000002</c:v>
                </c:pt>
                <c:pt idx="64">
                  <c:v>0.76133333333333297</c:v>
                </c:pt>
                <c:pt idx="65">
                  <c:v>0.70266666666666699</c:v>
                </c:pt>
                <c:pt idx="66">
                  <c:v>0.69299999999999995</c:v>
                </c:pt>
                <c:pt idx="67">
                  <c:v>0.68733333333333302</c:v>
                </c:pt>
                <c:pt idx="68">
                  <c:v>0.68766666666666698</c:v>
                </c:pt>
                <c:pt idx="69">
                  <c:v>0.67400000000000004</c:v>
                </c:pt>
                <c:pt idx="70">
                  <c:v>0.67733333333333301</c:v>
                </c:pt>
                <c:pt idx="71">
                  <c:v>0.67233333333333301</c:v>
                </c:pt>
                <c:pt idx="72">
                  <c:v>0.65166666666666695</c:v>
                </c:pt>
                <c:pt idx="73">
                  <c:v>0.63900000000000001</c:v>
                </c:pt>
                <c:pt idx="74">
                  <c:v>0.66666666666666696</c:v>
                </c:pt>
                <c:pt idx="75">
                  <c:v>0.67266666666666697</c:v>
                </c:pt>
                <c:pt idx="76">
                  <c:v>0.71033333333333404</c:v>
                </c:pt>
                <c:pt idx="77">
                  <c:v>0.70399999999999996</c:v>
                </c:pt>
                <c:pt idx="78">
                  <c:v>0.69333333333333402</c:v>
                </c:pt>
                <c:pt idx="79">
                  <c:v>0.66400000000000003</c:v>
                </c:pt>
                <c:pt idx="80">
                  <c:v>0.60799999999999998</c:v>
                </c:pt>
                <c:pt idx="81">
                  <c:v>0.63633333333333397</c:v>
                </c:pt>
                <c:pt idx="82">
                  <c:v>0.63966666666666705</c:v>
                </c:pt>
                <c:pt idx="83">
                  <c:v>0.67100000000000004</c:v>
                </c:pt>
                <c:pt idx="84">
                  <c:v>0.65433333333333399</c:v>
                </c:pt>
                <c:pt idx="85">
                  <c:v>0.623</c:v>
                </c:pt>
                <c:pt idx="86">
                  <c:v>0.63</c:v>
                </c:pt>
                <c:pt idx="87">
                  <c:v>0.64233333333333398</c:v>
                </c:pt>
                <c:pt idx="88">
                  <c:v>0.68433333333333402</c:v>
                </c:pt>
                <c:pt idx="89">
                  <c:v>0.68566666666666698</c:v>
                </c:pt>
                <c:pt idx="90">
                  <c:v>0.65566666666666695</c:v>
                </c:pt>
                <c:pt idx="91">
                  <c:v>0.63766666666666705</c:v>
                </c:pt>
                <c:pt idx="92">
                  <c:v>0.63133333333333297</c:v>
                </c:pt>
                <c:pt idx="93">
                  <c:v>0.65700000000000003</c:v>
                </c:pt>
                <c:pt idx="94">
                  <c:v>0.64433333333333398</c:v>
                </c:pt>
                <c:pt idx="95">
                  <c:v>0.65233333333333399</c:v>
                </c:pt>
              </c:numCache>
            </c:numRef>
          </c:val>
          <c:smooth val="0"/>
          <c:extLst>
            <c:ext xmlns:c16="http://schemas.microsoft.com/office/drawing/2014/chart" uri="{C3380CC4-5D6E-409C-BE32-E72D297353CC}">
              <c16:uniqueId val="{00000002-FF69-4BE4-81B7-656E5C3C54BC}"/>
            </c:ext>
          </c:extLst>
        </c:ser>
        <c:ser>
          <c:idx val="3"/>
          <c:order val="3"/>
          <c:tx>
            <c:strRef>
              <c:f>'[MPI 2023 - Section 2 - Trends - Charts.xlsx]Trends in gun violence'!$Y$7</c:f>
              <c:strCache>
                <c:ptCount val="1"/>
                <c:pt idx="0">
                  <c:v>mavg_homicide</c:v>
                </c:pt>
              </c:strCache>
            </c:strRef>
          </c:tx>
          <c:spPr>
            <a:ln w="22225" cap="rnd">
              <a:solidFill>
                <a:schemeClr val="accent2"/>
              </a:solidFill>
              <a:round/>
            </a:ln>
            <a:effectLst/>
          </c:spPr>
          <c:marker>
            <c:symbol val="none"/>
          </c:marker>
          <c:cat>
            <c:numRef>
              <c:f>'[MPI 2023 - Section 2 - Trends - Charts.xlsx]Trends in gun violence'!$U$8:$U$103</c:f>
              <c:numCache>
                <c:formatCode>mmmm\ 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'[MPI 2023 - Section 2 - Trends - Charts.xlsx]Trends in gun violence'!$Y$8:$Y$103</c:f>
              <c:numCache>
                <c:formatCode>General</c:formatCode>
                <c:ptCount val="96"/>
                <c:pt idx="2">
                  <c:v>0.65633333333333299</c:v>
                </c:pt>
                <c:pt idx="3">
                  <c:v>0.67433333333333301</c:v>
                </c:pt>
                <c:pt idx="4">
                  <c:v>0.71633333333333304</c:v>
                </c:pt>
                <c:pt idx="5">
                  <c:v>0.72933333333333294</c:v>
                </c:pt>
                <c:pt idx="6">
                  <c:v>0.74066666666666703</c:v>
                </c:pt>
                <c:pt idx="7">
                  <c:v>0.74333333333333396</c:v>
                </c:pt>
                <c:pt idx="8">
                  <c:v>0.751</c:v>
                </c:pt>
                <c:pt idx="9">
                  <c:v>0.748</c:v>
                </c:pt>
                <c:pt idx="10">
                  <c:v>0.74533333333333396</c:v>
                </c:pt>
                <c:pt idx="11">
                  <c:v>0.75166666666666704</c:v>
                </c:pt>
                <c:pt idx="12">
                  <c:v>0.77733333333333399</c:v>
                </c:pt>
                <c:pt idx="13">
                  <c:v>0.78100000000000003</c:v>
                </c:pt>
                <c:pt idx="14">
                  <c:v>0.81899999999999995</c:v>
                </c:pt>
                <c:pt idx="15">
                  <c:v>0.82299999999999995</c:v>
                </c:pt>
                <c:pt idx="16">
                  <c:v>0.85866666666666702</c:v>
                </c:pt>
                <c:pt idx="17">
                  <c:v>0.87966666666666704</c:v>
                </c:pt>
                <c:pt idx="18">
                  <c:v>0.97866666666666702</c:v>
                </c:pt>
                <c:pt idx="19">
                  <c:v>1.0533333333333299</c:v>
                </c:pt>
                <c:pt idx="20">
                  <c:v>1.1319999999999999</c:v>
                </c:pt>
                <c:pt idx="21">
                  <c:v>1.1240000000000001</c:v>
                </c:pt>
                <c:pt idx="22">
                  <c:v>1.1100000000000001</c:v>
                </c:pt>
                <c:pt idx="23">
                  <c:v>1.0893333333333299</c:v>
                </c:pt>
                <c:pt idx="24">
                  <c:v>1.1299999999999999</c:v>
                </c:pt>
                <c:pt idx="25">
                  <c:v>1.155</c:v>
                </c:pt>
                <c:pt idx="26">
                  <c:v>1.18933333333333</c:v>
                </c:pt>
                <c:pt idx="27">
                  <c:v>1.18566666666667</c:v>
                </c:pt>
                <c:pt idx="28">
                  <c:v>1.246</c:v>
                </c:pt>
                <c:pt idx="29">
                  <c:v>1.3180000000000001</c:v>
                </c:pt>
                <c:pt idx="30">
                  <c:v>1.36666666666667</c:v>
                </c:pt>
                <c:pt idx="31">
                  <c:v>1.3736666666666699</c:v>
                </c:pt>
                <c:pt idx="32">
                  <c:v>1.39066666666667</c:v>
                </c:pt>
                <c:pt idx="33">
                  <c:v>1.47566666666667</c:v>
                </c:pt>
                <c:pt idx="34">
                  <c:v>1.51</c:v>
                </c:pt>
                <c:pt idx="35">
                  <c:v>1.5193333333333301</c:v>
                </c:pt>
                <c:pt idx="36">
                  <c:v>1.4853333333333301</c:v>
                </c:pt>
                <c:pt idx="37">
                  <c:v>1.45933333333333</c:v>
                </c:pt>
                <c:pt idx="38">
                  <c:v>1.49166666666667</c:v>
                </c:pt>
                <c:pt idx="39">
                  <c:v>1.512</c:v>
                </c:pt>
                <c:pt idx="40">
                  <c:v>1.57866666666667</c:v>
                </c:pt>
                <c:pt idx="41">
                  <c:v>1.58033333333333</c:v>
                </c:pt>
                <c:pt idx="42">
                  <c:v>1.63733333333333</c:v>
                </c:pt>
                <c:pt idx="43">
                  <c:v>1.659</c:v>
                </c:pt>
                <c:pt idx="44">
                  <c:v>1.69333333333333</c:v>
                </c:pt>
                <c:pt idx="45">
                  <c:v>1.65333333333333</c:v>
                </c:pt>
                <c:pt idx="46">
                  <c:v>1.6343333333333301</c:v>
                </c:pt>
                <c:pt idx="47">
                  <c:v>1.65533333333333</c:v>
                </c:pt>
                <c:pt idx="48">
                  <c:v>1.68</c:v>
                </c:pt>
                <c:pt idx="49">
                  <c:v>1.6843333333333299</c:v>
                </c:pt>
                <c:pt idx="50">
                  <c:v>1.6243333333333301</c:v>
                </c:pt>
                <c:pt idx="51">
                  <c:v>1.5773333333333299</c:v>
                </c:pt>
                <c:pt idx="52">
                  <c:v>1.57633333333333</c:v>
                </c:pt>
                <c:pt idx="53">
                  <c:v>1.627</c:v>
                </c:pt>
                <c:pt idx="54">
                  <c:v>1.67733333333333</c:v>
                </c:pt>
                <c:pt idx="55">
                  <c:v>1.6819999999999999</c:v>
                </c:pt>
                <c:pt idx="56">
                  <c:v>1.6243333333333301</c:v>
                </c:pt>
                <c:pt idx="57">
                  <c:v>1.5940000000000001</c:v>
                </c:pt>
                <c:pt idx="58">
                  <c:v>1.5973333333333299</c:v>
                </c:pt>
                <c:pt idx="59">
                  <c:v>1.61333333333333</c:v>
                </c:pt>
                <c:pt idx="60">
                  <c:v>1.6343333333333301</c:v>
                </c:pt>
                <c:pt idx="61">
                  <c:v>1.6223333333333301</c:v>
                </c:pt>
                <c:pt idx="62">
                  <c:v>1.6623333333333301</c:v>
                </c:pt>
                <c:pt idx="63">
                  <c:v>1.6863333333333299</c:v>
                </c:pt>
                <c:pt idx="64">
                  <c:v>1.70533333333333</c:v>
                </c:pt>
                <c:pt idx="65">
                  <c:v>1.6703333333333299</c:v>
                </c:pt>
                <c:pt idx="66">
                  <c:v>1.66</c:v>
                </c:pt>
                <c:pt idx="67">
                  <c:v>1.6323333333333301</c:v>
                </c:pt>
                <c:pt idx="68">
                  <c:v>1.5956666666666699</c:v>
                </c:pt>
                <c:pt idx="69">
                  <c:v>1.5549999999999999</c:v>
                </c:pt>
                <c:pt idx="70">
                  <c:v>1.512</c:v>
                </c:pt>
                <c:pt idx="71">
                  <c:v>1.49766666666667</c:v>
                </c:pt>
                <c:pt idx="72">
                  <c:v>1.50166666666667</c:v>
                </c:pt>
                <c:pt idx="73">
                  <c:v>1.496</c:v>
                </c:pt>
                <c:pt idx="74">
                  <c:v>1.5476666666666701</c:v>
                </c:pt>
                <c:pt idx="75">
                  <c:v>1.524</c:v>
                </c:pt>
                <c:pt idx="76">
                  <c:v>1.5693333333333299</c:v>
                </c:pt>
                <c:pt idx="77">
                  <c:v>1.49833333333333</c:v>
                </c:pt>
                <c:pt idx="78">
                  <c:v>1.4950000000000001</c:v>
                </c:pt>
                <c:pt idx="79">
                  <c:v>1.50233333333333</c:v>
                </c:pt>
                <c:pt idx="80">
                  <c:v>1.542</c:v>
                </c:pt>
                <c:pt idx="81">
                  <c:v>1.552</c:v>
                </c:pt>
                <c:pt idx="82">
                  <c:v>1.474</c:v>
                </c:pt>
                <c:pt idx="83">
                  <c:v>1.44966666666667</c:v>
                </c:pt>
                <c:pt idx="84">
                  <c:v>1.38733333333333</c:v>
                </c:pt>
                <c:pt idx="85">
                  <c:v>1.3476666666666699</c:v>
                </c:pt>
                <c:pt idx="86">
                  <c:v>1.3483333333333301</c:v>
                </c:pt>
                <c:pt idx="87">
                  <c:v>1.3503333333333301</c:v>
                </c:pt>
                <c:pt idx="88">
                  <c:v>1.4406666666666701</c:v>
                </c:pt>
                <c:pt idx="89">
                  <c:v>1.4359999999999999</c:v>
                </c:pt>
                <c:pt idx="90">
                  <c:v>1.462</c:v>
                </c:pt>
                <c:pt idx="91">
                  <c:v>1.4246666666666701</c:v>
                </c:pt>
                <c:pt idx="92">
                  <c:v>1.425</c:v>
                </c:pt>
                <c:pt idx="93">
                  <c:v>1.44966666666667</c:v>
                </c:pt>
                <c:pt idx="94">
                  <c:v>1.4159999999999999</c:v>
                </c:pt>
                <c:pt idx="95">
                  <c:v>1.4043333333333301</c:v>
                </c:pt>
              </c:numCache>
            </c:numRef>
          </c:val>
          <c:smooth val="0"/>
          <c:extLst>
            <c:ext xmlns:c16="http://schemas.microsoft.com/office/drawing/2014/chart" uri="{C3380CC4-5D6E-409C-BE32-E72D297353CC}">
              <c16:uniqueId val="{00000003-FF69-4BE4-81B7-656E5C3C54BC}"/>
            </c:ext>
          </c:extLst>
        </c:ser>
        <c:dLbls>
          <c:showLegendKey val="0"/>
          <c:showVal val="0"/>
          <c:showCatName val="0"/>
          <c:showSerName val="0"/>
          <c:showPercent val="0"/>
          <c:showBubbleSize val="0"/>
        </c:dLbls>
        <c:marker val="1"/>
        <c:smooth val="0"/>
        <c:axId val="972180800"/>
        <c:axId val="972187040"/>
      </c:lineChart>
      <c:dateAx>
        <c:axId val="972180800"/>
        <c:scaling>
          <c:orientation val="minMax"/>
        </c:scaling>
        <c:delete val="0"/>
        <c:axPos val="b"/>
        <c:numFmt formatCode="mmmm\ yy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972187040"/>
        <c:crosses val="autoZero"/>
        <c:auto val="1"/>
        <c:lblOffset val="100"/>
        <c:baseTimeUnit val="months"/>
        <c:majorUnit val="6"/>
        <c:majorTimeUnit val="months"/>
      </c:dateAx>
      <c:valAx>
        <c:axId val="972187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sz="900" b="1" dirty="0"/>
                  <a:t>RATE PER 100,000 PEOPLE</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97218080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800"/>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'Indexed organized crime'!$AE$5</c:f>
              <c:strCache>
                <c:ptCount val="1"/>
                <c:pt idx="0">
                  <c:v>ind_ext</c:v>
                </c:pt>
              </c:strCache>
            </c:strRef>
          </c:tx>
          <c:spPr>
            <a:ln w="28575" cap="rnd">
              <a:noFill/>
              <a:round/>
            </a:ln>
            <a:effectLst/>
          </c:spPr>
          <c:marker>
            <c:symbol val="circle"/>
            <c:size val="3"/>
            <c:spPr>
              <a:solidFill>
                <a:srgbClr val="0070C0"/>
              </a:solidFill>
              <a:ln w="9525">
                <a:noFill/>
              </a:ln>
              <a:effectLst/>
            </c:spPr>
          </c:marker>
          <c:cat>
            <c:numRef>
              <c:f>'Indexed organized crime'!$X$6:$X$101</c:f>
              <c:numCache>
                <c:formatCode>m/d/yyyy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organized crime'!$AE$6:$AE$101</c:f>
              <c:numCache>
                <c:formatCode>General</c:formatCode>
                <c:ptCount val="96"/>
                <c:pt idx="0">
                  <c:v>0</c:v>
                </c:pt>
                <c:pt idx="1">
                  <c:v>0.334248627059411</c:v>
                </c:pt>
                <c:pt idx="2">
                  <c:v>0.234148776834748</c:v>
                </c:pt>
                <c:pt idx="3">
                  <c:v>0.36245631552670998</c:v>
                </c:pt>
                <c:pt idx="4">
                  <c:v>0.32426360459310999</c:v>
                </c:pt>
                <c:pt idx="5">
                  <c:v>0.238891662506241</c:v>
                </c:pt>
                <c:pt idx="6">
                  <c:v>0.1827259111333</c:v>
                </c:pt>
                <c:pt idx="7">
                  <c:v>0.119321018472291</c:v>
                </c:pt>
                <c:pt idx="8">
                  <c:v>9.91013479780328E-2</c:v>
                </c:pt>
                <c:pt idx="9">
                  <c:v>0.239390913629556</c:v>
                </c:pt>
                <c:pt idx="10">
                  <c:v>0.102596105841238</c:v>
                </c:pt>
                <c:pt idx="11">
                  <c:v>0.119820269595606</c:v>
                </c:pt>
                <c:pt idx="12">
                  <c:v>3.99400898652022E-3</c:v>
                </c:pt>
                <c:pt idx="13">
                  <c:v>5.9410883674488199E-2</c:v>
                </c:pt>
                <c:pt idx="14">
                  <c:v>0.101597603594608</c:v>
                </c:pt>
                <c:pt idx="15">
                  <c:v>3.4697953070394201E-2</c:v>
                </c:pt>
                <c:pt idx="16">
                  <c:v>-2.5212181727409001E-2</c:v>
                </c:pt>
                <c:pt idx="17">
                  <c:v>0.195207189216176</c:v>
                </c:pt>
                <c:pt idx="18">
                  <c:v>0.23339990014977499</c:v>
                </c:pt>
                <c:pt idx="19">
                  <c:v>0.177483774338492</c:v>
                </c:pt>
                <c:pt idx="20">
                  <c:v>7.6635047428856601E-2</c:v>
                </c:pt>
                <c:pt idx="21">
                  <c:v>0.265351972041937</c:v>
                </c:pt>
                <c:pt idx="22">
                  <c:v>0.15451822266600099</c:v>
                </c:pt>
                <c:pt idx="23">
                  <c:v>0.25786320519221201</c:v>
                </c:pt>
                <c:pt idx="24">
                  <c:v>0.30479281078382398</c:v>
                </c:pt>
                <c:pt idx="25">
                  <c:v>0.16400399400898699</c:v>
                </c:pt>
                <c:pt idx="26">
                  <c:v>0.19670494258612101</c:v>
                </c:pt>
                <c:pt idx="27">
                  <c:v>0.13554667998003</c:v>
                </c:pt>
                <c:pt idx="28">
                  <c:v>0.369196205691463</c:v>
                </c:pt>
                <c:pt idx="29">
                  <c:v>0.26210683974038901</c:v>
                </c:pt>
                <c:pt idx="30">
                  <c:v>6.8397403894158798E-2</c:v>
                </c:pt>
                <c:pt idx="31">
                  <c:v>0.35421867199201201</c:v>
                </c:pt>
                <c:pt idx="32">
                  <c:v>0.23190214677983001</c:v>
                </c:pt>
                <c:pt idx="33">
                  <c:v>0.25012481278082899</c:v>
                </c:pt>
                <c:pt idx="34">
                  <c:v>0.119570644033949</c:v>
                </c:pt>
                <c:pt idx="35">
                  <c:v>5.3919121318022997E-2</c:v>
                </c:pt>
                <c:pt idx="36">
                  <c:v>0.106590114827758</c:v>
                </c:pt>
                <c:pt idx="37">
                  <c:v>0.15351972041937101</c:v>
                </c:pt>
                <c:pt idx="38">
                  <c:v>0.29730404393409898</c:v>
                </c:pt>
                <c:pt idx="39">
                  <c:v>0.30978532201697401</c:v>
                </c:pt>
                <c:pt idx="40">
                  <c:v>0.244133799301048</c:v>
                </c:pt>
                <c:pt idx="41">
                  <c:v>0.28981527708437299</c:v>
                </c:pt>
                <c:pt idx="42">
                  <c:v>0.244133799301048</c:v>
                </c:pt>
                <c:pt idx="43">
                  <c:v>0.48751872191712398</c:v>
                </c:pt>
                <c:pt idx="44">
                  <c:v>0.29705441837244101</c:v>
                </c:pt>
                <c:pt idx="45">
                  <c:v>0.38791812281577598</c:v>
                </c:pt>
                <c:pt idx="46">
                  <c:v>0.390913629555666</c:v>
                </c:pt>
                <c:pt idx="47">
                  <c:v>0.24687968047928099</c:v>
                </c:pt>
                <c:pt idx="48">
                  <c:v>0.52670993509735398</c:v>
                </c:pt>
                <c:pt idx="49">
                  <c:v>0.60858711932101806</c:v>
                </c:pt>
                <c:pt idx="50">
                  <c:v>0.63080379430853695</c:v>
                </c:pt>
                <c:pt idx="51">
                  <c:v>0.54193709435846205</c:v>
                </c:pt>
                <c:pt idx="52">
                  <c:v>0.61382925611582595</c:v>
                </c:pt>
                <c:pt idx="53">
                  <c:v>0.57438841737393898</c:v>
                </c:pt>
                <c:pt idx="54">
                  <c:v>0.76560159760359503</c:v>
                </c:pt>
                <c:pt idx="55">
                  <c:v>0.830504243634548</c:v>
                </c:pt>
                <c:pt idx="56">
                  <c:v>0.53369945082376402</c:v>
                </c:pt>
                <c:pt idx="57">
                  <c:v>0.79755366949575601</c:v>
                </c:pt>
                <c:pt idx="58">
                  <c:v>0.38941587618572099</c:v>
                </c:pt>
                <c:pt idx="59">
                  <c:v>0.34473290064902601</c:v>
                </c:pt>
                <c:pt idx="60">
                  <c:v>0.52596105841238106</c:v>
                </c:pt>
                <c:pt idx="61">
                  <c:v>0.58786819770344501</c:v>
                </c:pt>
                <c:pt idx="62">
                  <c:v>0.53519720419370898</c:v>
                </c:pt>
                <c:pt idx="63">
                  <c:v>0.36370444333499702</c:v>
                </c:pt>
                <c:pt idx="64">
                  <c:v>0.33824263604593102</c:v>
                </c:pt>
                <c:pt idx="65">
                  <c:v>0.43359960059910102</c:v>
                </c:pt>
                <c:pt idx="66">
                  <c:v>0.573140289565651</c:v>
                </c:pt>
                <c:pt idx="67">
                  <c:v>0.58562156764852702</c:v>
                </c:pt>
                <c:pt idx="68">
                  <c:v>0.57289066400399402</c:v>
                </c:pt>
                <c:pt idx="69">
                  <c:v>0.44658012980529199</c:v>
                </c:pt>
                <c:pt idx="70">
                  <c:v>0.47079380928607101</c:v>
                </c:pt>
                <c:pt idx="71">
                  <c:v>0.43384922616075899</c:v>
                </c:pt>
                <c:pt idx="72">
                  <c:v>0.25386919620569098</c:v>
                </c:pt>
                <c:pt idx="73">
                  <c:v>0.46180728906640001</c:v>
                </c:pt>
                <c:pt idx="74">
                  <c:v>0.86295556665002504</c:v>
                </c:pt>
                <c:pt idx="75">
                  <c:v>0.51497753369945098</c:v>
                </c:pt>
                <c:pt idx="76">
                  <c:v>0.49800299550673999</c:v>
                </c:pt>
                <c:pt idx="77">
                  <c:v>0.68197703444832702</c:v>
                </c:pt>
                <c:pt idx="78">
                  <c:v>0.84273589615576605</c:v>
                </c:pt>
                <c:pt idx="79">
                  <c:v>0.80953569645531698</c:v>
                </c:pt>
                <c:pt idx="80">
                  <c:v>0.77284073889166205</c:v>
                </c:pt>
                <c:pt idx="81">
                  <c:v>0.80703944083874202</c:v>
                </c:pt>
                <c:pt idx="82">
                  <c:v>0.73040439340988506</c:v>
                </c:pt>
                <c:pt idx="83">
                  <c:v>0.69470793809286102</c:v>
                </c:pt>
                <c:pt idx="84">
                  <c:v>0.55317024463304998</c:v>
                </c:pt>
                <c:pt idx="85">
                  <c:v>0.57064403394907603</c:v>
                </c:pt>
                <c:pt idx="86">
                  <c:v>1.04892661008487</c:v>
                </c:pt>
                <c:pt idx="87">
                  <c:v>1.28407388916625</c:v>
                </c:pt>
                <c:pt idx="88">
                  <c:v>1.2319021467798299</c:v>
                </c:pt>
                <c:pt idx="89">
                  <c:v>1.3147778332501201</c:v>
                </c:pt>
                <c:pt idx="90">
                  <c:v>0.74962556165751404</c:v>
                </c:pt>
                <c:pt idx="91">
                  <c:v>1.02546180728907</c:v>
                </c:pt>
                <c:pt idx="92">
                  <c:v>0.75312031952071901</c:v>
                </c:pt>
                <c:pt idx="93">
                  <c:v>0.83125312031952103</c:v>
                </c:pt>
                <c:pt idx="94">
                  <c:v>0.75486769845232105</c:v>
                </c:pt>
                <c:pt idx="95">
                  <c:v>0.77483774338492295</c:v>
                </c:pt>
              </c:numCache>
            </c:numRef>
          </c:val>
          <c:smooth val="0"/>
          <c:extLst>
            <c:ext xmlns:c16="http://schemas.microsoft.com/office/drawing/2014/chart" uri="{C3380CC4-5D6E-409C-BE32-E72D297353CC}">
              <c16:uniqueId val="{00000000-C8EC-499A-A227-197E9FE85FCD}"/>
            </c:ext>
          </c:extLst>
        </c:ser>
        <c:ser>
          <c:idx val="1"/>
          <c:order val="1"/>
          <c:tx>
            <c:strRef>
              <c:f>'Indexed organized crime'!$AF$5</c:f>
              <c:strCache>
                <c:ptCount val="1"/>
                <c:pt idx="0">
                  <c:v>ind_kht</c:v>
                </c:pt>
              </c:strCache>
            </c:strRef>
          </c:tx>
          <c:spPr>
            <a:ln w="28575" cap="rnd">
              <a:noFill/>
              <a:round/>
            </a:ln>
            <a:effectLst/>
          </c:spPr>
          <c:marker>
            <c:symbol val="circle"/>
            <c:size val="3"/>
            <c:spPr>
              <a:solidFill>
                <a:schemeClr val="accent6"/>
              </a:solidFill>
              <a:ln w="9525">
                <a:noFill/>
              </a:ln>
              <a:effectLst/>
            </c:spPr>
          </c:marker>
          <c:cat>
            <c:numRef>
              <c:f>'Indexed organized crime'!$X$6:$X$101</c:f>
              <c:numCache>
                <c:formatCode>m/d/yyyy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organized crime'!$AF$6:$AF$101</c:f>
              <c:numCache>
                <c:formatCode>General</c:formatCode>
                <c:ptCount val="96"/>
                <c:pt idx="0">
                  <c:v>0</c:v>
                </c:pt>
                <c:pt idx="1">
                  <c:v>2.7696793002915301E-2</c:v>
                </c:pt>
                <c:pt idx="2">
                  <c:v>-4.5189504373177897E-2</c:v>
                </c:pt>
                <c:pt idx="3">
                  <c:v>-7.58017492711371E-2</c:v>
                </c:pt>
                <c:pt idx="4">
                  <c:v>-0.15160349854227401</c:v>
                </c:pt>
                <c:pt idx="5">
                  <c:v>-9.6209912536443204E-2</c:v>
                </c:pt>
                <c:pt idx="6">
                  <c:v>-0.28862973760932997</c:v>
                </c:pt>
                <c:pt idx="7">
                  <c:v>3.2259475218658902</c:v>
                </c:pt>
                <c:pt idx="8">
                  <c:v>-0.35714285714285698</c:v>
                </c:pt>
                <c:pt idx="9">
                  <c:v>-3.06122448979592E-2</c:v>
                </c:pt>
                <c:pt idx="10">
                  <c:v>-0.13994169096209899</c:v>
                </c:pt>
                <c:pt idx="11">
                  <c:v>-0.19241982507288599</c:v>
                </c:pt>
                <c:pt idx="12">
                  <c:v>-0.25801749271136998</c:v>
                </c:pt>
                <c:pt idx="13">
                  <c:v>7.4344023323615102E-2</c:v>
                </c:pt>
                <c:pt idx="14">
                  <c:v>-9.7667638483965105E-2</c:v>
                </c:pt>
                <c:pt idx="15">
                  <c:v>0.115160349854227</c:v>
                </c:pt>
                <c:pt idx="16">
                  <c:v>-0.236151603498542</c:v>
                </c:pt>
                <c:pt idx="17">
                  <c:v>0.16763848396501499</c:v>
                </c:pt>
                <c:pt idx="18">
                  <c:v>-0.15160349854227401</c:v>
                </c:pt>
                <c:pt idx="19">
                  <c:v>-5.53935860058309E-2</c:v>
                </c:pt>
                <c:pt idx="20">
                  <c:v>-0.33819241982507298</c:v>
                </c:pt>
                <c:pt idx="21">
                  <c:v>0.28134110787172001</c:v>
                </c:pt>
                <c:pt idx="22">
                  <c:v>6.9970845481049496E-2</c:v>
                </c:pt>
                <c:pt idx="23">
                  <c:v>-3.3527696793002902E-2</c:v>
                </c:pt>
                <c:pt idx="24">
                  <c:v>0.106413994169096</c:v>
                </c:pt>
                <c:pt idx="25">
                  <c:v>-5.8309037900874702E-2</c:v>
                </c:pt>
                <c:pt idx="26">
                  <c:v>0.15306122448979601</c:v>
                </c:pt>
                <c:pt idx="27">
                  <c:v>-0.22157434402332399</c:v>
                </c:pt>
                <c:pt idx="28">
                  <c:v>-0.29883381924198299</c:v>
                </c:pt>
                <c:pt idx="29">
                  <c:v>-0.14723032069970901</c:v>
                </c:pt>
                <c:pt idx="30">
                  <c:v>-0.259475218658892</c:v>
                </c:pt>
                <c:pt idx="31">
                  <c:v>0.24489795918367299</c:v>
                </c:pt>
                <c:pt idx="32">
                  <c:v>-2.7696793002915499E-2</c:v>
                </c:pt>
                <c:pt idx="33">
                  <c:v>-0.293002915451895</c:v>
                </c:pt>
                <c:pt idx="34">
                  <c:v>-0.19533527696792999</c:v>
                </c:pt>
                <c:pt idx="35">
                  <c:v>-0.33090379008746401</c:v>
                </c:pt>
                <c:pt idx="36">
                  <c:v>-0.34110787172011697</c:v>
                </c:pt>
                <c:pt idx="37">
                  <c:v>-0.419825072886297</c:v>
                </c:pt>
                <c:pt idx="38">
                  <c:v>-0.22303206997084499</c:v>
                </c:pt>
                <c:pt idx="39">
                  <c:v>-0.36588921282798798</c:v>
                </c:pt>
                <c:pt idx="40">
                  <c:v>-0.38629737609329501</c:v>
                </c:pt>
                <c:pt idx="41">
                  <c:v>-0.30174927113702599</c:v>
                </c:pt>
                <c:pt idx="42">
                  <c:v>-0.20116618075801701</c:v>
                </c:pt>
                <c:pt idx="43">
                  <c:v>-0.29883381924198299</c:v>
                </c:pt>
                <c:pt idx="44">
                  <c:v>-1.45772594752187E-2</c:v>
                </c:pt>
                <c:pt idx="45">
                  <c:v>-0.20553935860058301</c:v>
                </c:pt>
                <c:pt idx="46">
                  <c:v>-0.38629737609329501</c:v>
                </c:pt>
                <c:pt idx="47">
                  <c:v>-0.158892128279883</c:v>
                </c:pt>
                <c:pt idx="48">
                  <c:v>-8.0174927113702693E-2</c:v>
                </c:pt>
                <c:pt idx="49">
                  <c:v>-0.11224489795918401</c:v>
                </c:pt>
                <c:pt idx="50">
                  <c:v>-0.31341107871720097</c:v>
                </c:pt>
                <c:pt idx="51">
                  <c:v>-0.444606413994169</c:v>
                </c:pt>
                <c:pt idx="52">
                  <c:v>4.5189504373177702E-2</c:v>
                </c:pt>
                <c:pt idx="53">
                  <c:v>-0.46793002915451898</c:v>
                </c:pt>
                <c:pt idx="54">
                  <c:v>-2.91545189504373E-3</c:v>
                </c:pt>
                <c:pt idx="55">
                  <c:v>-0.26384839650145803</c:v>
                </c:pt>
                <c:pt idx="56">
                  <c:v>-0.29154518950437303</c:v>
                </c:pt>
                <c:pt idx="57">
                  <c:v>-0.113702623906706</c:v>
                </c:pt>
                <c:pt idx="58">
                  <c:v>-0.41545189504373198</c:v>
                </c:pt>
                <c:pt idx="59">
                  <c:v>-0.40670553935860099</c:v>
                </c:pt>
                <c:pt idx="60">
                  <c:v>-0.422740524781341</c:v>
                </c:pt>
                <c:pt idx="61">
                  <c:v>-0.48542274052478102</c:v>
                </c:pt>
                <c:pt idx="62">
                  <c:v>-0.339650145772595</c:v>
                </c:pt>
                <c:pt idx="63">
                  <c:v>-0.54518950437317804</c:v>
                </c:pt>
                <c:pt idx="64">
                  <c:v>-0.57725947521865895</c:v>
                </c:pt>
                <c:pt idx="65">
                  <c:v>-0.422740524781341</c:v>
                </c:pt>
                <c:pt idx="66">
                  <c:v>-0.40233236151603502</c:v>
                </c:pt>
                <c:pt idx="67">
                  <c:v>-0.38775510204081598</c:v>
                </c:pt>
                <c:pt idx="68">
                  <c:v>-0.317784256559767</c:v>
                </c:pt>
                <c:pt idx="69">
                  <c:v>-0.38338192419825101</c:v>
                </c:pt>
                <c:pt idx="70">
                  <c:v>-0.58892128279883404</c:v>
                </c:pt>
                <c:pt idx="71">
                  <c:v>-0.54081632653061196</c:v>
                </c:pt>
                <c:pt idx="72">
                  <c:v>-0.62682215743440195</c:v>
                </c:pt>
                <c:pt idx="73">
                  <c:v>-0.50145772594752203</c:v>
                </c:pt>
                <c:pt idx="74">
                  <c:v>-0.345481049562682</c:v>
                </c:pt>
                <c:pt idx="75">
                  <c:v>-0.38338192419825101</c:v>
                </c:pt>
                <c:pt idx="76">
                  <c:v>-0.35276967930029202</c:v>
                </c:pt>
                <c:pt idx="77">
                  <c:v>-0.52040816326530603</c:v>
                </c:pt>
                <c:pt idx="78">
                  <c:v>-0.39358600583090397</c:v>
                </c:pt>
                <c:pt idx="79">
                  <c:v>-0.48979591836734698</c:v>
                </c:pt>
                <c:pt idx="80">
                  <c:v>-0.555393586005831</c:v>
                </c:pt>
                <c:pt idx="81">
                  <c:v>-0.56268221574344002</c:v>
                </c:pt>
                <c:pt idx="82">
                  <c:v>-0.555393586005831</c:v>
                </c:pt>
                <c:pt idx="83">
                  <c:v>-0.654518950437318</c:v>
                </c:pt>
                <c:pt idx="84">
                  <c:v>-0.62536443148688003</c:v>
                </c:pt>
                <c:pt idx="85">
                  <c:v>-0.24927113702623899</c:v>
                </c:pt>
                <c:pt idx="86">
                  <c:v>-0.50728862973760902</c:v>
                </c:pt>
                <c:pt idx="87">
                  <c:v>-0.56851311953352801</c:v>
                </c:pt>
                <c:pt idx="88">
                  <c:v>-0.29446064139941702</c:v>
                </c:pt>
                <c:pt idx="89">
                  <c:v>-0.45772594752186602</c:v>
                </c:pt>
                <c:pt idx="90">
                  <c:v>-0.52915451895043697</c:v>
                </c:pt>
                <c:pt idx="91">
                  <c:v>-0.30758017492711398</c:v>
                </c:pt>
                <c:pt idx="92">
                  <c:v>-0.49562682215743398</c:v>
                </c:pt>
                <c:pt idx="93">
                  <c:v>-0.56413994169096204</c:v>
                </c:pt>
                <c:pt idx="94">
                  <c:v>-0.53352769679300305</c:v>
                </c:pt>
                <c:pt idx="95">
                  <c:v>-0.67055393586005796</c:v>
                </c:pt>
              </c:numCache>
            </c:numRef>
          </c:val>
          <c:smooth val="0"/>
          <c:extLst>
            <c:ext xmlns:c16="http://schemas.microsoft.com/office/drawing/2014/chart" uri="{C3380CC4-5D6E-409C-BE32-E72D297353CC}">
              <c16:uniqueId val="{00000001-C8EC-499A-A227-197E9FE85FCD}"/>
            </c:ext>
          </c:extLst>
        </c:ser>
        <c:ser>
          <c:idx val="2"/>
          <c:order val="2"/>
          <c:tx>
            <c:strRef>
              <c:f>'Indexed organized crime'!$AG$5</c:f>
              <c:strCache>
                <c:ptCount val="1"/>
                <c:pt idx="0">
                  <c:v>ind_maj</c:v>
                </c:pt>
              </c:strCache>
            </c:strRef>
          </c:tx>
          <c:spPr>
            <a:ln w="28575" cap="rnd">
              <a:noFill/>
              <a:round/>
            </a:ln>
            <a:effectLst/>
          </c:spPr>
          <c:marker>
            <c:symbol val="circle"/>
            <c:size val="3"/>
            <c:spPr>
              <a:solidFill>
                <a:schemeClr val="accent2"/>
              </a:solidFill>
              <a:ln w="9525">
                <a:noFill/>
              </a:ln>
              <a:effectLst/>
            </c:spPr>
          </c:marker>
          <c:cat>
            <c:numRef>
              <c:f>'Indexed organized crime'!$X$6:$X$101</c:f>
              <c:numCache>
                <c:formatCode>m/d/yyyy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organized crime'!$AG$6:$AG$101</c:f>
              <c:numCache>
                <c:formatCode>General</c:formatCode>
                <c:ptCount val="96"/>
                <c:pt idx="0">
                  <c:v>0</c:v>
                </c:pt>
                <c:pt idx="1">
                  <c:v>0.15358931552587601</c:v>
                </c:pt>
                <c:pt idx="2">
                  <c:v>0.20367278797996699</c:v>
                </c:pt>
                <c:pt idx="3">
                  <c:v>0.20534223706176999</c:v>
                </c:pt>
                <c:pt idx="4">
                  <c:v>0.24207011686143601</c:v>
                </c:pt>
                <c:pt idx="5">
                  <c:v>0.21368948247078501</c:v>
                </c:pt>
                <c:pt idx="6">
                  <c:v>0.123539232053422</c:v>
                </c:pt>
                <c:pt idx="7">
                  <c:v>0.141903171953256</c:v>
                </c:pt>
                <c:pt idx="8">
                  <c:v>9.0150250417362396E-2</c:v>
                </c:pt>
                <c:pt idx="9">
                  <c:v>0.141903171953256</c:v>
                </c:pt>
                <c:pt idx="10">
                  <c:v>0.11853088480801301</c:v>
                </c:pt>
                <c:pt idx="11">
                  <c:v>-0.23706176961602701</c:v>
                </c:pt>
                <c:pt idx="12">
                  <c:v>-8.5141903171953207E-2</c:v>
                </c:pt>
                <c:pt idx="13">
                  <c:v>2.3372287145242102E-2</c:v>
                </c:pt>
                <c:pt idx="14">
                  <c:v>1.6694490818030101E-2</c:v>
                </c:pt>
                <c:pt idx="15">
                  <c:v>-6.8447412353923098E-2</c:v>
                </c:pt>
                <c:pt idx="16">
                  <c:v>-0.165275459098497</c:v>
                </c:pt>
                <c:pt idx="17">
                  <c:v>-0.32721202003338901</c:v>
                </c:pt>
                <c:pt idx="18">
                  <c:v>-0.38397328881469101</c:v>
                </c:pt>
                <c:pt idx="19">
                  <c:v>-0.31218697829716202</c:v>
                </c:pt>
                <c:pt idx="20">
                  <c:v>-0.330550918196995</c:v>
                </c:pt>
                <c:pt idx="21">
                  <c:v>-0.35726210350584298</c:v>
                </c:pt>
                <c:pt idx="22">
                  <c:v>-0.30550918196995003</c:v>
                </c:pt>
                <c:pt idx="23">
                  <c:v>-0.39732888146911499</c:v>
                </c:pt>
                <c:pt idx="24">
                  <c:v>-0.280467445742905</c:v>
                </c:pt>
                <c:pt idx="25">
                  <c:v>-0.24040066777963301</c:v>
                </c:pt>
                <c:pt idx="26">
                  <c:v>-0.15692821368948201</c:v>
                </c:pt>
                <c:pt idx="27">
                  <c:v>-0.20534223706176999</c:v>
                </c:pt>
                <c:pt idx="28">
                  <c:v>-0.24040066777963301</c:v>
                </c:pt>
                <c:pt idx="29">
                  <c:v>-0.225375626043406</c:v>
                </c:pt>
                <c:pt idx="30">
                  <c:v>-0.31385642737896502</c:v>
                </c:pt>
                <c:pt idx="31">
                  <c:v>-0.21535893155258801</c:v>
                </c:pt>
                <c:pt idx="32">
                  <c:v>-0.27045075125208701</c:v>
                </c:pt>
                <c:pt idx="33">
                  <c:v>-0.29048414023372299</c:v>
                </c:pt>
                <c:pt idx="34">
                  <c:v>-0.35058430717863098</c:v>
                </c:pt>
                <c:pt idx="35">
                  <c:v>-0.39899833055091799</c:v>
                </c:pt>
                <c:pt idx="36">
                  <c:v>-0.30383973288814697</c:v>
                </c:pt>
                <c:pt idx="37">
                  <c:v>-0.15358931552587601</c:v>
                </c:pt>
                <c:pt idx="38">
                  <c:v>-7.1786310517529095E-2</c:v>
                </c:pt>
                <c:pt idx="39">
                  <c:v>-0.23706176961602701</c:v>
                </c:pt>
                <c:pt idx="40">
                  <c:v>-0.20534223706176999</c:v>
                </c:pt>
                <c:pt idx="41">
                  <c:v>-0.30550918196995003</c:v>
                </c:pt>
                <c:pt idx="42">
                  <c:v>-0.36227045075125203</c:v>
                </c:pt>
                <c:pt idx="43">
                  <c:v>-0.165275459098497</c:v>
                </c:pt>
                <c:pt idx="44">
                  <c:v>-0.34557595993322199</c:v>
                </c:pt>
                <c:pt idx="45">
                  <c:v>-0.20534223706176999</c:v>
                </c:pt>
                <c:pt idx="46">
                  <c:v>-0.38397328881469101</c:v>
                </c:pt>
                <c:pt idx="47">
                  <c:v>-0.43238731218697801</c:v>
                </c:pt>
                <c:pt idx="48">
                  <c:v>-0.27045075125208701</c:v>
                </c:pt>
                <c:pt idx="49">
                  <c:v>-0.22704507512520899</c:v>
                </c:pt>
                <c:pt idx="50">
                  <c:v>8.3472454090150298E-3</c:v>
                </c:pt>
                <c:pt idx="51">
                  <c:v>-0.10350584307178599</c:v>
                </c:pt>
                <c:pt idx="52">
                  <c:v>3.3388981636060099E-2</c:v>
                </c:pt>
                <c:pt idx="53">
                  <c:v>-0.191986644407346</c:v>
                </c:pt>
                <c:pt idx="54">
                  <c:v>-0.141903171953255</c:v>
                </c:pt>
                <c:pt idx="55">
                  <c:v>-0.123539232053422</c:v>
                </c:pt>
                <c:pt idx="56">
                  <c:v>-0.10016694490818</c:v>
                </c:pt>
                <c:pt idx="57">
                  <c:v>-9.0150250417362202E-2</c:v>
                </c:pt>
                <c:pt idx="58">
                  <c:v>-0.170283806343906</c:v>
                </c:pt>
                <c:pt idx="59">
                  <c:v>-0.37562604340567601</c:v>
                </c:pt>
                <c:pt idx="60">
                  <c:v>-0.198664440734558</c:v>
                </c:pt>
                <c:pt idx="61">
                  <c:v>-0.14524207011686099</c:v>
                </c:pt>
                <c:pt idx="62">
                  <c:v>-0.138564273789649</c:v>
                </c:pt>
                <c:pt idx="63">
                  <c:v>-0.30550918196995003</c:v>
                </c:pt>
                <c:pt idx="64">
                  <c:v>-0.12020033388981601</c:v>
                </c:pt>
                <c:pt idx="65">
                  <c:v>-0.170283806343906</c:v>
                </c:pt>
                <c:pt idx="66">
                  <c:v>-4.8414023372287202E-2</c:v>
                </c:pt>
                <c:pt idx="67">
                  <c:v>-2.50417362270451E-2</c:v>
                </c:pt>
                <c:pt idx="68">
                  <c:v>-3.0050083472454098E-2</c:v>
                </c:pt>
                <c:pt idx="69">
                  <c:v>8.3472454090150298E-3</c:v>
                </c:pt>
                <c:pt idx="70">
                  <c:v>-0.108514190317195</c:v>
                </c:pt>
                <c:pt idx="71">
                  <c:v>-0.111853088480801</c:v>
                </c:pt>
                <c:pt idx="72">
                  <c:v>-7.1786310517529095E-2</c:v>
                </c:pt>
                <c:pt idx="73">
                  <c:v>-9.3489148580968198E-2</c:v>
                </c:pt>
                <c:pt idx="74">
                  <c:v>0</c:v>
                </c:pt>
                <c:pt idx="75">
                  <c:v>-0.17696160267111899</c:v>
                </c:pt>
                <c:pt idx="76">
                  <c:v>-0.195325542570952</c:v>
                </c:pt>
                <c:pt idx="77">
                  <c:v>-0.30383973288814697</c:v>
                </c:pt>
                <c:pt idx="78">
                  <c:v>-0.23706176961602701</c:v>
                </c:pt>
                <c:pt idx="79">
                  <c:v>-0.25375626043405702</c:v>
                </c:pt>
                <c:pt idx="80">
                  <c:v>-0.32554257095158601</c:v>
                </c:pt>
                <c:pt idx="81">
                  <c:v>-0.20701168614357299</c:v>
                </c:pt>
                <c:pt idx="82">
                  <c:v>-0.38397328881469101</c:v>
                </c:pt>
                <c:pt idx="83">
                  <c:v>-0.36727879799666102</c:v>
                </c:pt>
                <c:pt idx="84">
                  <c:v>-0.40400667779632699</c:v>
                </c:pt>
                <c:pt idx="85">
                  <c:v>-0.32721202003338901</c:v>
                </c:pt>
                <c:pt idx="86">
                  <c:v>-0.23372287145242099</c:v>
                </c:pt>
                <c:pt idx="87">
                  <c:v>-0.36060100166944897</c:v>
                </c:pt>
                <c:pt idx="88">
                  <c:v>-0.31552587646076802</c:v>
                </c:pt>
                <c:pt idx="89">
                  <c:v>-0.23873121869783001</c:v>
                </c:pt>
                <c:pt idx="90">
                  <c:v>-0.328881469115192</c:v>
                </c:pt>
                <c:pt idx="91">
                  <c:v>-0.25375626043405702</c:v>
                </c:pt>
                <c:pt idx="92">
                  <c:v>-0.34390651085141899</c:v>
                </c:pt>
                <c:pt idx="93">
                  <c:v>-0.335559265442404</c:v>
                </c:pt>
                <c:pt idx="94">
                  <c:v>-0.39732888146911499</c:v>
                </c:pt>
                <c:pt idx="95">
                  <c:v>-0.51585976627712904</c:v>
                </c:pt>
              </c:numCache>
            </c:numRef>
          </c:val>
          <c:smooth val="0"/>
          <c:extLst>
            <c:ext xmlns:c16="http://schemas.microsoft.com/office/drawing/2014/chart" uri="{C3380CC4-5D6E-409C-BE32-E72D297353CC}">
              <c16:uniqueId val="{00000002-C8EC-499A-A227-197E9FE85FCD}"/>
            </c:ext>
          </c:extLst>
        </c:ser>
        <c:ser>
          <c:idx val="3"/>
          <c:order val="3"/>
          <c:tx>
            <c:strRef>
              <c:f>'Indexed organized crime'!$AH$5</c:f>
              <c:strCache>
                <c:ptCount val="1"/>
                <c:pt idx="0">
                  <c:v>ind_rdc</c:v>
                </c:pt>
              </c:strCache>
            </c:strRef>
          </c:tx>
          <c:spPr>
            <a:ln w="28575" cap="rnd">
              <a:noFill/>
              <a:prstDash val="solid"/>
              <a:round/>
            </a:ln>
            <a:effectLst/>
          </c:spPr>
          <c:marker>
            <c:symbol val="circle"/>
            <c:size val="3"/>
            <c:spPr>
              <a:solidFill>
                <a:schemeClr val="accent2">
                  <a:lumMod val="50000"/>
                </a:schemeClr>
              </a:solidFill>
              <a:ln w="9525">
                <a:noFill/>
              </a:ln>
              <a:effectLst/>
            </c:spPr>
          </c:marker>
          <c:cat>
            <c:numRef>
              <c:f>'Indexed organized crime'!$X$6:$X$101</c:f>
              <c:numCache>
                <c:formatCode>m/d/yyyy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organized crime'!$AH$6:$AH$101</c:f>
              <c:numCache>
                <c:formatCode>General</c:formatCode>
                <c:ptCount val="96"/>
                <c:pt idx="0">
                  <c:v>0</c:v>
                </c:pt>
                <c:pt idx="1">
                  <c:v>2.5061425061424902E-2</c:v>
                </c:pt>
                <c:pt idx="2">
                  <c:v>0.115479115479115</c:v>
                </c:pt>
                <c:pt idx="3">
                  <c:v>0.22653562653562601</c:v>
                </c:pt>
                <c:pt idx="4">
                  <c:v>0.23980343980343999</c:v>
                </c:pt>
                <c:pt idx="5">
                  <c:v>0.20638820638820601</c:v>
                </c:pt>
                <c:pt idx="6">
                  <c:v>0.11056511056510999</c:v>
                </c:pt>
                <c:pt idx="7">
                  <c:v>-2.5061425061425099E-2</c:v>
                </c:pt>
                <c:pt idx="8">
                  <c:v>-0.113022113022113</c:v>
                </c:pt>
                <c:pt idx="9">
                  <c:v>0.203439803439803</c:v>
                </c:pt>
                <c:pt idx="10">
                  <c:v>-4.3734643734643801E-2</c:v>
                </c:pt>
                <c:pt idx="11">
                  <c:v>0.173955773955774</c:v>
                </c:pt>
                <c:pt idx="12">
                  <c:v>0.17592137592137599</c:v>
                </c:pt>
                <c:pt idx="13">
                  <c:v>0.182309582309582</c:v>
                </c:pt>
                <c:pt idx="14">
                  <c:v>0.22260442260442301</c:v>
                </c:pt>
                <c:pt idx="15">
                  <c:v>1.2776412776412701E-2</c:v>
                </c:pt>
                <c:pt idx="16">
                  <c:v>2.6535626535626401E-2</c:v>
                </c:pt>
                <c:pt idx="17">
                  <c:v>-0.27616707616707598</c:v>
                </c:pt>
                <c:pt idx="18">
                  <c:v>-0.15282555282555299</c:v>
                </c:pt>
                <c:pt idx="19">
                  <c:v>-0.16658476658476701</c:v>
                </c:pt>
                <c:pt idx="20">
                  <c:v>-0.18525798525798501</c:v>
                </c:pt>
                <c:pt idx="21">
                  <c:v>-2.2604422604422601E-2</c:v>
                </c:pt>
                <c:pt idx="22">
                  <c:v>5.8476658476658401E-2</c:v>
                </c:pt>
                <c:pt idx="23">
                  <c:v>0.15036855036855001</c:v>
                </c:pt>
                <c:pt idx="24">
                  <c:v>0.37542997542997503</c:v>
                </c:pt>
                <c:pt idx="25">
                  <c:v>0.42948402948402897</c:v>
                </c:pt>
                <c:pt idx="26">
                  <c:v>0.55429975429975398</c:v>
                </c:pt>
                <c:pt idx="27">
                  <c:v>0.414742014742015</c:v>
                </c:pt>
                <c:pt idx="28">
                  <c:v>0.34643734643734603</c:v>
                </c:pt>
                <c:pt idx="29">
                  <c:v>0.40442260442260403</c:v>
                </c:pt>
                <c:pt idx="30">
                  <c:v>0.58918918918918906</c:v>
                </c:pt>
                <c:pt idx="31">
                  <c:v>0.72383292383292397</c:v>
                </c:pt>
                <c:pt idx="32">
                  <c:v>0.46830466830466799</c:v>
                </c:pt>
                <c:pt idx="33">
                  <c:v>0.58230958230958196</c:v>
                </c:pt>
                <c:pt idx="34">
                  <c:v>0.47518427518427497</c:v>
                </c:pt>
                <c:pt idx="35">
                  <c:v>0.535135135135135</c:v>
                </c:pt>
                <c:pt idx="36">
                  <c:v>0.91056511056511003</c:v>
                </c:pt>
                <c:pt idx="37">
                  <c:v>0.86879606879606897</c:v>
                </c:pt>
                <c:pt idx="38">
                  <c:v>1.0034398034398</c:v>
                </c:pt>
                <c:pt idx="39">
                  <c:v>0.85847665847665799</c:v>
                </c:pt>
                <c:pt idx="40">
                  <c:v>0.96117936117936098</c:v>
                </c:pt>
                <c:pt idx="41">
                  <c:v>0.74889434889434903</c:v>
                </c:pt>
                <c:pt idx="42">
                  <c:v>0.67076167076167104</c:v>
                </c:pt>
                <c:pt idx="43">
                  <c:v>1.0147420147420101</c:v>
                </c:pt>
                <c:pt idx="44">
                  <c:v>0.90810810810810805</c:v>
                </c:pt>
                <c:pt idx="45">
                  <c:v>1.18624078624079</c:v>
                </c:pt>
                <c:pt idx="46">
                  <c:v>1.0324324324324301</c:v>
                </c:pt>
                <c:pt idx="47">
                  <c:v>0.80737100737100698</c:v>
                </c:pt>
                <c:pt idx="48">
                  <c:v>1.1990171990172001</c:v>
                </c:pt>
                <c:pt idx="49">
                  <c:v>1.12628992628993</c:v>
                </c:pt>
                <c:pt idx="50">
                  <c:v>1.1911547911547899</c:v>
                </c:pt>
                <c:pt idx="51">
                  <c:v>1.0589680589680599</c:v>
                </c:pt>
                <c:pt idx="52">
                  <c:v>1.3100737100737101</c:v>
                </c:pt>
                <c:pt idx="53">
                  <c:v>1.2506142506142499</c:v>
                </c:pt>
                <c:pt idx="54">
                  <c:v>1.47125307125307</c:v>
                </c:pt>
                <c:pt idx="55">
                  <c:v>1.5356265356265399</c:v>
                </c:pt>
                <c:pt idx="56">
                  <c:v>1.3085995085995099</c:v>
                </c:pt>
                <c:pt idx="57">
                  <c:v>1.4840294840294801</c:v>
                </c:pt>
                <c:pt idx="58">
                  <c:v>1.2</c:v>
                </c:pt>
                <c:pt idx="59">
                  <c:v>1.1469287469287499</c:v>
                </c:pt>
                <c:pt idx="60">
                  <c:v>1.73660933660934</c:v>
                </c:pt>
                <c:pt idx="61">
                  <c:v>1.5439803439803399</c:v>
                </c:pt>
                <c:pt idx="62">
                  <c:v>1.6196560196560199</c:v>
                </c:pt>
                <c:pt idx="63">
                  <c:v>1.12972972972973</c:v>
                </c:pt>
                <c:pt idx="64">
                  <c:v>1.2044226044226001</c:v>
                </c:pt>
                <c:pt idx="65">
                  <c:v>1.3484029484029501</c:v>
                </c:pt>
                <c:pt idx="66">
                  <c:v>1.55872235872236</c:v>
                </c:pt>
                <c:pt idx="67">
                  <c:v>1.5665847665847701</c:v>
                </c:pt>
                <c:pt idx="68">
                  <c:v>1.4122850122850099</c:v>
                </c:pt>
                <c:pt idx="69">
                  <c:v>1.45503685503686</c:v>
                </c:pt>
                <c:pt idx="70">
                  <c:v>1.3611793611793599</c:v>
                </c:pt>
                <c:pt idx="71">
                  <c:v>1.5724815724815699</c:v>
                </c:pt>
                <c:pt idx="72">
                  <c:v>1.8142506142506101</c:v>
                </c:pt>
                <c:pt idx="73">
                  <c:v>1.7056511056511101</c:v>
                </c:pt>
                <c:pt idx="74">
                  <c:v>1.89484029484029</c:v>
                </c:pt>
                <c:pt idx="75">
                  <c:v>1.602457002457</c:v>
                </c:pt>
                <c:pt idx="76">
                  <c:v>1.5248157248157199</c:v>
                </c:pt>
                <c:pt idx="77">
                  <c:v>1.6073710073710099</c:v>
                </c:pt>
                <c:pt idx="78">
                  <c:v>1.37051597051597</c:v>
                </c:pt>
                <c:pt idx="79">
                  <c:v>1.6918918918918899</c:v>
                </c:pt>
                <c:pt idx="80">
                  <c:v>1.62948402948403</c:v>
                </c:pt>
                <c:pt idx="81">
                  <c:v>1.5705159705159699</c:v>
                </c:pt>
                <c:pt idx="82">
                  <c:v>1.5611793611793601</c:v>
                </c:pt>
                <c:pt idx="83">
                  <c:v>1.3749385749385701</c:v>
                </c:pt>
                <c:pt idx="84">
                  <c:v>1.82604422604423</c:v>
                </c:pt>
                <c:pt idx="85">
                  <c:v>1.7321867321867299</c:v>
                </c:pt>
                <c:pt idx="86">
                  <c:v>2.0211302211302198</c:v>
                </c:pt>
                <c:pt idx="87">
                  <c:v>1.6245700245700201</c:v>
                </c:pt>
                <c:pt idx="88">
                  <c:v>1.66928746928747</c:v>
                </c:pt>
                <c:pt idx="89">
                  <c:v>1.72235872235872</c:v>
                </c:pt>
                <c:pt idx="90">
                  <c:v>1.7090909090909101</c:v>
                </c:pt>
                <c:pt idx="91">
                  <c:v>1.7371007371007401</c:v>
                </c:pt>
                <c:pt idx="92">
                  <c:v>1.5980343980344001</c:v>
                </c:pt>
                <c:pt idx="93">
                  <c:v>1.63587223587224</c:v>
                </c:pt>
                <c:pt idx="94">
                  <c:v>1.6914004914004901</c:v>
                </c:pt>
                <c:pt idx="95">
                  <c:v>1.65749385749386</c:v>
                </c:pt>
              </c:numCache>
            </c:numRef>
          </c:val>
          <c:smooth val="0"/>
          <c:extLst>
            <c:ext xmlns:c16="http://schemas.microsoft.com/office/drawing/2014/chart" uri="{C3380CC4-5D6E-409C-BE32-E72D297353CC}">
              <c16:uniqueId val="{00000003-C8EC-499A-A227-197E9FE85FCD}"/>
            </c:ext>
          </c:extLst>
        </c:ser>
        <c:ser>
          <c:idx val="4"/>
          <c:order val="4"/>
          <c:tx>
            <c:strRef>
              <c:f>'Indexed organized crime'!$AI$5</c:f>
              <c:strCache>
                <c:ptCount val="1"/>
                <c:pt idx="0">
                  <c:v>mavg_extortion</c:v>
                </c:pt>
              </c:strCache>
            </c:strRef>
          </c:tx>
          <c:spPr>
            <a:ln w="28575" cap="rnd">
              <a:solidFill>
                <a:schemeClr val="accent5"/>
              </a:solidFill>
              <a:round/>
            </a:ln>
            <a:effectLst/>
          </c:spPr>
          <c:marker>
            <c:symbol val="none"/>
          </c:marker>
          <c:cat>
            <c:numRef>
              <c:f>'Indexed organized crime'!$X$6:$X$101</c:f>
              <c:numCache>
                <c:formatCode>m/d/yyyy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organized crime'!$AI$6:$AI$101</c:f>
              <c:numCache>
                <c:formatCode>General</c:formatCode>
                <c:ptCount val="96"/>
                <c:pt idx="0">
                  <c:v>0</c:v>
                </c:pt>
                <c:pt idx="1">
                  <c:v>0</c:v>
                </c:pt>
                <c:pt idx="2">
                  <c:v>0.18946580129805299</c:v>
                </c:pt>
                <c:pt idx="3">
                  <c:v>0.31028457314028901</c:v>
                </c:pt>
                <c:pt idx="4">
                  <c:v>0.30695623231818903</c:v>
                </c:pt>
                <c:pt idx="5">
                  <c:v>0.30853719420868703</c:v>
                </c:pt>
                <c:pt idx="6">
                  <c:v>0.248627059410884</c:v>
                </c:pt>
                <c:pt idx="7">
                  <c:v>0.180312864037277</c:v>
                </c:pt>
                <c:pt idx="8">
                  <c:v>0.133716092527875</c:v>
                </c:pt>
                <c:pt idx="9">
                  <c:v>0.15260442669329299</c:v>
                </c:pt>
                <c:pt idx="10">
                  <c:v>0.147029455816275</c:v>
                </c:pt>
                <c:pt idx="11">
                  <c:v>0.15393576302213299</c:v>
                </c:pt>
                <c:pt idx="12">
                  <c:v>7.5470128141121501E-2</c:v>
                </c:pt>
                <c:pt idx="13">
                  <c:v>6.1075054085538198E-2</c:v>
                </c:pt>
                <c:pt idx="14">
                  <c:v>5.5000832085205398E-2</c:v>
                </c:pt>
                <c:pt idx="15">
                  <c:v>6.5235480113163394E-2</c:v>
                </c:pt>
                <c:pt idx="16">
                  <c:v>3.7027791645864401E-2</c:v>
                </c:pt>
                <c:pt idx="17">
                  <c:v>6.8230986853053593E-2</c:v>
                </c:pt>
                <c:pt idx="18">
                  <c:v>0.13446496921284701</c:v>
                </c:pt>
                <c:pt idx="19">
                  <c:v>0.202030287901481</c:v>
                </c:pt>
                <c:pt idx="20">
                  <c:v>0.16250624063904101</c:v>
                </c:pt>
                <c:pt idx="21">
                  <c:v>0.173156931269762</c:v>
                </c:pt>
                <c:pt idx="22">
                  <c:v>0.165501747378931</c:v>
                </c:pt>
                <c:pt idx="23">
                  <c:v>0.22591113330005</c:v>
                </c:pt>
                <c:pt idx="24">
                  <c:v>0.23905807954734601</c:v>
                </c:pt>
                <c:pt idx="25">
                  <c:v>0.24222000332834101</c:v>
                </c:pt>
                <c:pt idx="26">
                  <c:v>0.22183391579297701</c:v>
                </c:pt>
                <c:pt idx="27">
                  <c:v>0.16541853885837901</c:v>
                </c:pt>
                <c:pt idx="28">
                  <c:v>0.233815942752538</c:v>
                </c:pt>
                <c:pt idx="29">
                  <c:v>0.25561657513729402</c:v>
                </c:pt>
                <c:pt idx="30">
                  <c:v>0.23323348310867001</c:v>
                </c:pt>
                <c:pt idx="31">
                  <c:v>0.22824097187552</c:v>
                </c:pt>
                <c:pt idx="32">
                  <c:v>0.218172740888667</c:v>
                </c:pt>
                <c:pt idx="33">
                  <c:v>0.27874854385088998</c:v>
                </c:pt>
                <c:pt idx="34">
                  <c:v>0.20053253453153599</c:v>
                </c:pt>
                <c:pt idx="35">
                  <c:v>0.14120485937759999</c:v>
                </c:pt>
                <c:pt idx="36">
                  <c:v>9.3359960059909999E-2</c:v>
                </c:pt>
                <c:pt idx="37">
                  <c:v>0.10467631885505101</c:v>
                </c:pt>
                <c:pt idx="38">
                  <c:v>0.18580462639374301</c:v>
                </c:pt>
                <c:pt idx="39">
                  <c:v>0.25353636212348102</c:v>
                </c:pt>
                <c:pt idx="40">
                  <c:v>0.28374105508404002</c:v>
                </c:pt>
                <c:pt idx="41">
                  <c:v>0.281244799467465</c:v>
                </c:pt>
                <c:pt idx="42">
                  <c:v>0.25936095856215702</c:v>
                </c:pt>
                <c:pt idx="43">
                  <c:v>0.34048926610084901</c:v>
                </c:pt>
                <c:pt idx="44">
                  <c:v>0.34290231319687098</c:v>
                </c:pt>
                <c:pt idx="45">
                  <c:v>0.39083042103511401</c:v>
                </c:pt>
                <c:pt idx="46">
                  <c:v>0.358628723581294</c:v>
                </c:pt>
                <c:pt idx="47">
                  <c:v>0.34190381095024103</c:v>
                </c:pt>
                <c:pt idx="48">
                  <c:v>0.38816774837743401</c:v>
                </c:pt>
                <c:pt idx="49">
                  <c:v>0.46072557829921701</c:v>
                </c:pt>
                <c:pt idx="50">
                  <c:v>0.58870028290897003</c:v>
                </c:pt>
                <c:pt idx="51">
                  <c:v>0.59377600266267205</c:v>
                </c:pt>
                <c:pt idx="52">
                  <c:v>0.59552338159427498</c:v>
                </c:pt>
                <c:pt idx="53">
                  <c:v>0.57671825594940895</c:v>
                </c:pt>
                <c:pt idx="54">
                  <c:v>0.65127309036445302</c:v>
                </c:pt>
                <c:pt idx="55">
                  <c:v>0.723498086204027</c:v>
                </c:pt>
                <c:pt idx="56">
                  <c:v>0.70993509735396898</c:v>
                </c:pt>
                <c:pt idx="57">
                  <c:v>0.72058578798468897</c:v>
                </c:pt>
                <c:pt idx="58">
                  <c:v>0.57355633216841395</c:v>
                </c:pt>
                <c:pt idx="59">
                  <c:v>0.510567482110168</c:v>
                </c:pt>
                <c:pt idx="60">
                  <c:v>0.420036611749043</c:v>
                </c:pt>
                <c:pt idx="61">
                  <c:v>0.486187385588284</c:v>
                </c:pt>
                <c:pt idx="62">
                  <c:v>0.54967548676984501</c:v>
                </c:pt>
                <c:pt idx="63">
                  <c:v>0.49558994841071702</c:v>
                </c:pt>
                <c:pt idx="64">
                  <c:v>0.41238142785821302</c:v>
                </c:pt>
                <c:pt idx="65">
                  <c:v>0.37851555999334302</c:v>
                </c:pt>
                <c:pt idx="66">
                  <c:v>0.44832750873689498</c:v>
                </c:pt>
                <c:pt idx="67">
                  <c:v>0.53078715260442699</c:v>
                </c:pt>
                <c:pt idx="68">
                  <c:v>0.57721750707272401</c:v>
                </c:pt>
                <c:pt idx="69">
                  <c:v>0.53503078715260399</c:v>
                </c:pt>
                <c:pt idx="70">
                  <c:v>0.49675486769845201</c:v>
                </c:pt>
                <c:pt idx="71">
                  <c:v>0.45040772175070698</c:v>
                </c:pt>
                <c:pt idx="72">
                  <c:v>0.38617074388417399</c:v>
                </c:pt>
                <c:pt idx="73">
                  <c:v>0.38317523714428398</c:v>
                </c:pt>
                <c:pt idx="74">
                  <c:v>0.52621068397403903</c:v>
                </c:pt>
                <c:pt idx="75">
                  <c:v>0.61324679647195901</c:v>
                </c:pt>
                <c:pt idx="76">
                  <c:v>0.62531203195207197</c:v>
                </c:pt>
                <c:pt idx="77">
                  <c:v>0.56498585455150596</c:v>
                </c:pt>
                <c:pt idx="78">
                  <c:v>0.67423864203694495</c:v>
                </c:pt>
                <c:pt idx="79">
                  <c:v>0.77808287568647005</c:v>
                </c:pt>
                <c:pt idx="80">
                  <c:v>0.80837077716758199</c:v>
                </c:pt>
                <c:pt idx="81">
                  <c:v>0.79647195872857401</c:v>
                </c:pt>
                <c:pt idx="82">
                  <c:v>0.77009485771343</c:v>
                </c:pt>
                <c:pt idx="83">
                  <c:v>0.74405059078049596</c:v>
                </c:pt>
                <c:pt idx="84">
                  <c:v>0.65942752537859906</c:v>
                </c:pt>
                <c:pt idx="85">
                  <c:v>0.60617407222499597</c:v>
                </c:pt>
                <c:pt idx="86">
                  <c:v>0.72424696288900003</c:v>
                </c:pt>
                <c:pt idx="87">
                  <c:v>0.96788151106673304</c:v>
                </c:pt>
                <c:pt idx="88">
                  <c:v>1.18830088201032</c:v>
                </c:pt>
                <c:pt idx="89">
                  <c:v>1.2769179563987401</c:v>
                </c:pt>
                <c:pt idx="90">
                  <c:v>1.0987685138958201</c:v>
                </c:pt>
                <c:pt idx="91">
                  <c:v>1.0299550673989</c:v>
                </c:pt>
                <c:pt idx="92">
                  <c:v>0.84273589615576605</c:v>
                </c:pt>
                <c:pt idx="93">
                  <c:v>0.86994508237643497</c:v>
                </c:pt>
                <c:pt idx="94">
                  <c:v>0.77974704609751999</c:v>
                </c:pt>
                <c:pt idx="95">
                  <c:v>0.78698618738558801</c:v>
                </c:pt>
              </c:numCache>
            </c:numRef>
          </c:val>
          <c:smooth val="0"/>
          <c:extLst>
            <c:ext xmlns:c16="http://schemas.microsoft.com/office/drawing/2014/chart" uri="{C3380CC4-5D6E-409C-BE32-E72D297353CC}">
              <c16:uniqueId val="{00000004-C8EC-499A-A227-197E9FE85FCD}"/>
            </c:ext>
          </c:extLst>
        </c:ser>
        <c:ser>
          <c:idx val="5"/>
          <c:order val="5"/>
          <c:tx>
            <c:strRef>
              <c:f>'Indexed organized crime'!$AJ$5</c:f>
              <c:strCache>
                <c:ptCount val="1"/>
                <c:pt idx="0">
                  <c:v>mavg_kidnap</c:v>
                </c:pt>
              </c:strCache>
            </c:strRef>
          </c:tx>
          <c:spPr>
            <a:ln w="28575" cap="rnd">
              <a:solidFill>
                <a:schemeClr val="accent6"/>
              </a:solidFill>
              <a:round/>
            </a:ln>
            <a:effectLst/>
          </c:spPr>
          <c:marker>
            <c:symbol val="none"/>
          </c:marker>
          <c:cat>
            <c:numRef>
              <c:f>'Indexed organized crime'!$X$6:$X$101</c:f>
              <c:numCache>
                <c:formatCode>m/d/yyyy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organized crime'!$AJ$6:$AJ$101</c:f>
              <c:numCache>
                <c:formatCode>General</c:formatCode>
                <c:ptCount val="96"/>
                <c:pt idx="0">
                  <c:v>0</c:v>
                </c:pt>
                <c:pt idx="1">
                  <c:v>0</c:v>
                </c:pt>
                <c:pt idx="2">
                  <c:v>-5.8309037900875198E-3</c:v>
                </c:pt>
                <c:pt idx="3">
                  <c:v>-3.10981535471332E-2</c:v>
                </c:pt>
                <c:pt idx="4">
                  <c:v>-9.0864917395529696E-2</c:v>
                </c:pt>
                <c:pt idx="5">
                  <c:v>-0.107871720116618</c:v>
                </c:pt>
                <c:pt idx="6">
                  <c:v>-0.17881438289601601</c:v>
                </c:pt>
                <c:pt idx="7">
                  <c:v>0.94703595724003897</c:v>
                </c:pt>
                <c:pt idx="8">
                  <c:v>0.86005830903790104</c:v>
                </c:pt>
                <c:pt idx="9">
                  <c:v>0.94606413994169103</c:v>
                </c:pt>
                <c:pt idx="10">
                  <c:v>-0.17589893100097201</c:v>
                </c:pt>
                <c:pt idx="11">
                  <c:v>-0.120991253644315</c:v>
                </c:pt>
                <c:pt idx="12">
                  <c:v>-0.19679300291545199</c:v>
                </c:pt>
                <c:pt idx="13">
                  <c:v>-0.12536443148688101</c:v>
                </c:pt>
                <c:pt idx="14">
                  <c:v>-9.3780369290573498E-2</c:v>
                </c:pt>
                <c:pt idx="15">
                  <c:v>3.0612244897958999E-2</c:v>
                </c:pt>
                <c:pt idx="16">
                  <c:v>-7.2886297376093395E-2</c:v>
                </c:pt>
                <c:pt idx="17">
                  <c:v>1.55490767735664E-2</c:v>
                </c:pt>
                <c:pt idx="18">
                  <c:v>-7.3372206025267395E-2</c:v>
                </c:pt>
                <c:pt idx="19">
                  <c:v>-1.3119533527696899E-2</c:v>
                </c:pt>
                <c:pt idx="20">
                  <c:v>-0.181729834791059</c:v>
                </c:pt>
                <c:pt idx="21">
                  <c:v>-3.7414965986394703E-2</c:v>
                </c:pt>
                <c:pt idx="22">
                  <c:v>4.37317784256544E-3</c:v>
                </c:pt>
                <c:pt idx="23">
                  <c:v>0.105928085519922</c:v>
                </c:pt>
                <c:pt idx="24">
                  <c:v>4.7619047619047498E-2</c:v>
                </c:pt>
                <c:pt idx="25">
                  <c:v>4.8590864917394203E-3</c:v>
                </c:pt>
                <c:pt idx="26">
                  <c:v>6.7055393586005693E-2</c:v>
                </c:pt>
                <c:pt idx="27">
                  <c:v>-4.2274052478134198E-2</c:v>
                </c:pt>
                <c:pt idx="28">
                  <c:v>-0.122448979591837</c:v>
                </c:pt>
                <c:pt idx="29">
                  <c:v>-0.22254616132167199</c:v>
                </c:pt>
                <c:pt idx="30">
                  <c:v>-0.235179786200195</c:v>
                </c:pt>
                <c:pt idx="31">
                  <c:v>-5.39358600583092E-2</c:v>
                </c:pt>
                <c:pt idx="32">
                  <c:v>-1.4091350826044799E-2</c:v>
                </c:pt>
                <c:pt idx="33">
                  <c:v>-2.52672497570458E-2</c:v>
                </c:pt>
                <c:pt idx="34">
                  <c:v>-0.17201166180758001</c:v>
                </c:pt>
                <c:pt idx="35">
                  <c:v>-0.27308066083576299</c:v>
                </c:pt>
                <c:pt idx="36">
                  <c:v>-0.289115646258503</c:v>
                </c:pt>
                <c:pt idx="37">
                  <c:v>-0.36394557823129298</c:v>
                </c:pt>
                <c:pt idx="38">
                  <c:v>-0.32798833819242001</c:v>
                </c:pt>
                <c:pt idx="39">
                  <c:v>-0.33624878522837698</c:v>
                </c:pt>
                <c:pt idx="40">
                  <c:v>-0.32507288629737602</c:v>
                </c:pt>
                <c:pt idx="41">
                  <c:v>-0.35131195335276999</c:v>
                </c:pt>
                <c:pt idx="42">
                  <c:v>-0.29640427599611302</c:v>
                </c:pt>
                <c:pt idx="43">
                  <c:v>-0.267249757045675</c:v>
                </c:pt>
                <c:pt idx="44">
                  <c:v>-0.17152575315840601</c:v>
                </c:pt>
                <c:pt idx="45">
                  <c:v>-0.17298347910592801</c:v>
                </c:pt>
                <c:pt idx="46">
                  <c:v>-0.20213799805636501</c:v>
                </c:pt>
                <c:pt idx="47">
                  <c:v>-0.25024295432458699</c:v>
                </c:pt>
                <c:pt idx="48">
                  <c:v>-0.208454810495627</c:v>
                </c:pt>
                <c:pt idx="49">
                  <c:v>-0.117103984450923</c:v>
                </c:pt>
                <c:pt idx="50">
                  <c:v>-0.16861030126336299</c:v>
                </c:pt>
                <c:pt idx="51">
                  <c:v>-0.290087463556851</c:v>
                </c:pt>
                <c:pt idx="52">
                  <c:v>-0.237609329446064</c:v>
                </c:pt>
                <c:pt idx="53">
                  <c:v>-0.289115646258503</c:v>
                </c:pt>
                <c:pt idx="54">
                  <c:v>-0.14188532555879499</c:v>
                </c:pt>
                <c:pt idx="55">
                  <c:v>-0.24489795918367299</c:v>
                </c:pt>
                <c:pt idx="56">
                  <c:v>-0.186103012633625</c:v>
                </c:pt>
                <c:pt idx="57">
                  <c:v>-0.22303206997084499</c:v>
                </c:pt>
                <c:pt idx="58">
                  <c:v>-0.27356656948493702</c:v>
                </c:pt>
                <c:pt idx="59">
                  <c:v>-0.311953352769679</c:v>
                </c:pt>
                <c:pt idx="60">
                  <c:v>-0.41496598639455801</c:v>
                </c:pt>
                <c:pt idx="61">
                  <c:v>-0.43828960155490798</c:v>
                </c:pt>
                <c:pt idx="62">
                  <c:v>-0.41593780369290601</c:v>
                </c:pt>
                <c:pt idx="63">
                  <c:v>-0.45675413022351802</c:v>
                </c:pt>
                <c:pt idx="64">
                  <c:v>-0.48736637512147701</c:v>
                </c:pt>
                <c:pt idx="65">
                  <c:v>-0.51506316812439301</c:v>
                </c:pt>
                <c:pt idx="66">
                  <c:v>-0.46744412050534501</c:v>
                </c:pt>
                <c:pt idx="67">
                  <c:v>-0.40427599611273102</c:v>
                </c:pt>
                <c:pt idx="68">
                  <c:v>-0.369290573372206</c:v>
                </c:pt>
                <c:pt idx="69">
                  <c:v>-0.36297376093294498</c:v>
                </c:pt>
                <c:pt idx="70">
                  <c:v>-0.43002915451895102</c:v>
                </c:pt>
                <c:pt idx="71">
                  <c:v>-0.50437317784256597</c:v>
                </c:pt>
                <c:pt idx="72">
                  <c:v>-0.58551992225461602</c:v>
                </c:pt>
                <c:pt idx="73">
                  <c:v>-0.55636540330417905</c:v>
                </c:pt>
                <c:pt idx="74">
                  <c:v>-0.49125364431486901</c:v>
                </c:pt>
                <c:pt idx="75">
                  <c:v>-0.41010689990281901</c:v>
                </c:pt>
                <c:pt idx="76">
                  <c:v>-0.36054421768707501</c:v>
                </c:pt>
                <c:pt idx="77">
                  <c:v>-0.41885325558795</c:v>
                </c:pt>
                <c:pt idx="78">
                  <c:v>-0.42225461613216703</c:v>
                </c:pt>
                <c:pt idx="79">
                  <c:v>-0.46793002915451898</c:v>
                </c:pt>
                <c:pt idx="80">
                  <c:v>-0.47959183673469402</c:v>
                </c:pt>
                <c:pt idx="81">
                  <c:v>-0.53595724003887302</c:v>
                </c:pt>
                <c:pt idx="82">
                  <c:v>-0.55782312925170097</c:v>
                </c:pt>
                <c:pt idx="83">
                  <c:v>-0.59086491739553004</c:v>
                </c:pt>
                <c:pt idx="84">
                  <c:v>-0.61175898931001005</c:v>
                </c:pt>
                <c:pt idx="85">
                  <c:v>-0.50971817298347899</c:v>
                </c:pt>
                <c:pt idx="86">
                  <c:v>-0.46064139941691001</c:v>
                </c:pt>
                <c:pt idx="87">
                  <c:v>-0.44169096209912601</c:v>
                </c:pt>
                <c:pt idx="88">
                  <c:v>-0.45675413022351802</c:v>
                </c:pt>
                <c:pt idx="89">
                  <c:v>-0.44023323615160398</c:v>
                </c:pt>
                <c:pt idx="90">
                  <c:v>-0.42711370262390702</c:v>
                </c:pt>
                <c:pt idx="91">
                  <c:v>-0.43148688046647299</c:v>
                </c:pt>
                <c:pt idx="92">
                  <c:v>-0.44412050534499597</c:v>
                </c:pt>
                <c:pt idx="93">
                  <c:v>-0.45578231292517102</c:v>
                </c:pt>
                <c:pt idx="94">
                  <c:v>-0.53109815354713397</c:v>
                </c:pt>
                <c:pt idx="95">
                  <c:v>-0.58940719144800802</c:v>
                </c:pt>
              </c:numCache>
            </c:numRef>
          </c:val>
          <c:smooth val="0"/>
          <c:extLst>
            <c:ext xmlns:c16="http://schemas.microsoft.com/office/drawing/2014/chart" uri="{C3380CC4-5D6E-409C-BE32-E72D297353CC}">
              <c16:uniqueId val="{00000005-C8EC-499A-A227-197E9FE85FCD}"/>
            </c:ext>
          </c:extLst>
        </c:ser>
        <c:ser>
          <c:idx val="6"/>
          <c:order val="6"/>
          <c:tx>
            <c:strRef>
              <c:f>'Indexed organized crime'!$AK$5</c:f>
              <c:strCache>
                <c:ptCount val="1"/>
                <c:pt idx="0">
                  <c:v>mavg_orgcrimoffenses</c:v>
                </c:pt>
              </c:strCache>
            </c:strRef>
          </c:tx>
          <c:spPr>
            <a:ln w="28575" cap="rnd">
              <a:solidFill>
                <a:schemeClr val="accent2"/>
              </a:solidFill>
              <a:round/>
            </a:ln>
            <a:effectLst/>
          </c:spPr>
          <c:marker>
            <c:symbol val="none"/>
          </c:marker>
          <c:cat>
            <c:numRef>
              <c:f>'Indexed organized crime'!$X$6:$X$101</c:f>
              <c:numCache>
                <c:formatCode>m/d/yyyy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organized crime'!$AK$6:$AK$101</c:f>
              <c:numCache>
                <c:formatCode>General</c:formatCode>
                <c:ptCount val="96"/>
                <c:pt idx="0">
                  <c:v>0</c:v>
                </c:pt>
                <c:pt idx="1">
                  <c:v>0</c:v>
                </c:pt>
                <c:pt idx="2">
                  <c:v>0.119087367835281</c:v>
                </c:pt>
                <c:pt idx="3">
                  <c:v>0.187534780189204</c:v>
                </c:pt>
                <c:pt idx="4">
                  <c:v>0.217028380634391</c:v>
                </c:pt>
                <c:pt idx="5">
                  <c:v>0.220367278797997</c:v>
                </c:pt>
                <c:pt idx="6">
                  <c:v>0.19309961046188101</c:v>
                </c:pt>
                <c:pt idx="7">
                  <c:v>0.15971062882582099</c:v>
                </c:pt>
                <c:pt idx="8">
                  <c:v>0.11853088480801301</c:v>
                </c:pt>
                <c:pt idx="9">
                  <c:v>0.124652198107958</c:v>
                </c:pt>
                <c:pt idx="10">
                  <c:v>0.11686143572620999</c:v>
                </c:pt>
                <c:pt idx="11">
                  <c:v>7.7907623817474398E-3</c:v>
                </c:pt>
                <c:pt idx="12">
                  <c:v>-6.7890929326655497E-2</c:v>
                </c:pt>
                <c:pt idx="13">
                  <c:v>-9.9610461880912604E-2</c:v>
                </c:pt>
                <c:pt idx="14">
                  <c:v>-1.5025041736227001E-2</c:v>
                </c:pt>
                <c:pt idx="15">
                  <c:v>-9.4602114635503297E-3</c:v>
                </c:pt>
                <c:pt idx="16">
                  <c:v>-7.2342793544796793E-2</c:v>
                </c:pt>
                <c:pt idx="17">
                  <c:v>-0.18697829716193701</c:v>
                </c:pt>
                <c:pt idx="18">
                  <c:v>-0.29215358931552599</c:v>
                </c:pt>
                <c:pt idx="19">
                  <c:v>-0.34112409571508101</c:v>
                </c:pt>
                <c:pt idx="20">
                  <c:v>-0.34223706176961599</c:v>
                </c:pt>
                <c:pt idx="21">
                  <c:v>-0.33333333333333298</c:v>
                </c:pt>
                <c:pt idx="22">
                  <c:v>-0.33110740122426302</c:v>
                </c:pt>
                <c:pt idx="23">
                  <c:v>-0.35336672231496902</c:v>
                </c:pt>
                <c:pt idx="24">
                  <c:v>-0.32776850306065702</c:v>
                </c:pt>
                <c:pt idx="25">
                  <c:v>-0.30606566499721699</c:v>
                </c:pt>
                <c:pt idx="26">
                  <c:v>-0.22593210907067299</c:v>
                </c:pt>
                <c:pt idx="27">
                  <c:v>-0.20089037284362801</c:v>
                </c:pt>
                <c:pt idx="28">
                  <c:v>-0.20089037284362801</c:v>
                </c:pt>
                <c:pt idx="29">
                  <c:v>-0.223706176961603</c:v>
                </c:pt>
                <c:pt idx="30">
                  <c:v>-0.259877573734001</c:v>
                </c:pt>
                <c:pt idx="31">
                  <c:v>-0.25153032832498601</c:v>
                </c:pt>
                <c:pt idx="32">
                  <c:v>-0.26655537006121299</c:v>
                </c:pt>
                <c:pt idx="33">
                  <c:v>-0.25876460767946602</c:v>
                </c:pt>
                <c:pt idx="34">
                  <c:v>-0.30383973288814697</c:v>
                </c:pt>
                <c:pt idx="35">
                  <c:v>-0.34668892598775702</c:v>
                </c:pt>
                <c:pt idx="36">
                  <c:v>-0.351140790205899</c:v>
                </c:pt>
                <c:pt idx="37">
                  <c:v>-0.28547579298831399</c:v>
                </c:pt>
                <c:pt idx="38">
                  <c:v>-0.176405119643851</c:v>
                </c:pt>
                <c:pt idx="39">
                  <c:v>-0.154145798553144</c:v>
                </c:pt>
                <c:pt idx="40">
                  <c:v>-0.171396772398442</c:v>
                </c:pt>
                <c:pt idx="41">
                  <c:v>-0.24930439621591499</c:v>
                </c:pt>
                <c:pt idx="42">
                  <c:v>-0.29104062326099001</c:v>
                </c:pt>
                <c:pt idx="43">
                  <c:v>-0.27768503060656602</c:v>
                </c:pt>
                <c:pt idx="44">
                  <c:v>-0.29104062326099001</c:v>
                </c:pt>
                <c:pt idx="45">
                  <c:v>-0.23873121869783001</c:v>
                </c:pt>
                <c:pt idx="46">
                  <c:v>-0.311630495269894</c:v>
                </c:pt>
                <c:pt idx="47">
                  <c:v>-0.34056761268781299</c:v>
                </c:pt>
                <c:pt idx="48">
                  <c:v>-0.36227045075125203</c:v>
                </c:pt>
                <c:pt idx="49">
                  <c:v>-0.30996104618809101</c:v>
                </c:pt>
                <c:pt idx="50">
                  <c:v>-0.16304952698942701</c:v>
                </c:pt>
                <c:pt idx="51">
                  <c:v>-0.10740122426265999</c:v>
                </c:pt>
                <c:pt idx="52">
                  <c:v>-2.0589872008903599E-2</c:v>
                </c:pt>
                <c:pt idx="53">
                  <c:v>-8.7367835281023806E-2</c:v>
                </c:pt>
                <c:pt idx="54">
                  <c:v>-0.10016694490818</c:v>
                </c:pt>
                <c:pt idx="55">
                  <c:v>-0.15247634947134101</c:v>
                </c:pt>
                <c:pt idx="56">
                  <c:v>-0.121869782971619</c:v>
                </c:pt>
                <c:pt idx="57">
                  <c:v>-0.104618809126321</c:v>
                </c:pt>
                <c:pt idx="58">
                  <c:v>-0.12020033388981601</c:v>
                </c:pt>
                <c:pt idx="59">
                  <c:v>-0.21202003338898101</c:v>
                </c:pt>
                <c:pt idx="60">
                  <c:v>-0.24819143016138001</c:v>
                </c:pt>
                <c:pt idx="61">
                  <c:v>-0.23984418475236499</c:v>
                </c:pt>
                <c:pt idx="62">
                  <c:v>-0.160823594880356</c:v>
                </c:pt>
                <c:pt idx="63">
                  <c:v>-0.19643850862548701</c:v>
                </c:pt>
                <c:pt idx="64">
                  <c:v>-0.18809126321647199</c:v>
                </c:pt>
                <c:pt idx="65">
                  <c:v>-0.198664440734557</c:v>
                </c:pt>
                <c:pt idx="66">
                  <c:v>-0.11296605453533699</c:v>
                </c:pt>
                <c:pt idx="67">
                  <c:v>-8.1246521981079498E-2</c:v>
                </c:pt>
                <c:pt idx="68">
                  <c:v>-3.4501947690595398E-2</c:v>
                </c:pt>
                <c:pt idx="69">
                  <c:v>-1.55815247634946E-2</c:v>
                </c:pt>
                <c:pt idx="70">
                  <c:v>-4.3405676126877998E-2</c:v>
                </c:pt>
                <c:pt idx="71">
                  <c:v>-7.0673344462993698E-2</c:v>
                </c:pt>
                <c:pt idx="72">
                  <c:v>-9.7384529771841796E-2</c:v>
                </c:pt>
                <c:pt idx="73">
                  <c:v>-9.2376182526432801E-2</c:v>
                </c:pt>
                <c:pt idx="74">
                  <c:v>-5.5091819699499001E-2</c:v>
                </c:pt>
                <c:pt idx="75">
                  <c:v>-9.0150250417362104E-2</c:v>
                </c:pt>
                <c:pt idx="76">
                  <c:v>-0.12409571508069001</c:v>
                </c:pt>
                <c:pt idx="77">
                  <c:v>-0.225375626043406</c:v>
                </c:pt>
                <c:pt idx="78">
                  <c:v>-0.245409015025042</c:v>
                </c:pt>
                <c:pt idx="79">
                  <c:v>-0.26488592097940999</c:v>
                </c:pt>
                <c:pt idx="80">
                  <c:v>-0.27212020033389001</c:v>
                </c:pt>
                <c:pt idx="81">
                  <c:v>-0.26210350584307202</c:v>
                </c:pt>
                <c:pt idx="82">
                  <c:v>-0.30550918196995003</c:v>
                </c:pt>
                <c:pt idx="83">
                  <c:v>-0.31942125765164198</c:v>
                </c:pt>
                <c:pt idx="84">
                  <c:v>-0.38508625486922599</c:v>
                </c:pt>
                <c:pt idx="85">
                  <c:v>-0.36616583194212599</c:v>
                </c:pt>
                <c:pt idx="86">
                  <c:v>-0.32164718976071199</c:v>
                </c:pt>
                <c:pt idx="87">
                  <c:v>-0.30717863105175303</c:v>
                </c:pt>
                <c:pt idx="88">
                  <c:v>-0.30328324986087901</c:v>
                </c:pt>
                <c:pt idx="89">
                  <c:v>-0.30495269894268201</c:v>
                </c:pt>
                <c:pt idx="90">
                  <c:v>-0.294379521424597</c:v>
                </c:pt>
                <c:pt idx="91">
                  <c:v>-0.273789649415693</c:v>
                </c:pt>
                <c:pt idx="92">
                  <c:v>-0.30884808013355602</c:v>
                </c:pt>
                <c:pt idx="93">
                  <c:v>-0.31107401224262698</c:v>
                </c:pt>
                <c:pt idx="94">
                  <c:v>-0.35893155258764597</c:v>
                </c:pt>
                <c:pt idx="95">
                  <c:v>-0.41624930439621599</c:v>
                </c:pt>
              </c:numCache>
            </c:numRef>
          </c:val>
          <c:smooth val="0"/>
          <c:extLst>
            <c:ext xmlns:c16="http://schemas.microsoft.com/office/drawing/2014/chart" uri="{C3380CC4-5D6E-409C-BE32-E72D297353CC}">
              <c16:uniqueId val="{00000006-C8EC-499A-A227-197E9FE85FCD}"/>
            </c:ext>
          </c:extLst>
        </c:ser>
        <c:ser>
          <c:idx val="7"/>
          <c:order val="7"/>
          <c:tx>
            <c:strRef>
              <c:f>'Indexed organized crime'!$AL$5</c:f>
              <c:strCache>
                <c:ptCount val="1"/>
                <c:pt idx="0">
                  <c:v>mavg_retaildrugcrimes</c:v>
                </c:pt>
              </c:strCache>
            </c:strRef>
          </c:tx>
          <c:spPr>
            <a:ln w="28575" cap="rnd">
              <a:solidFill>
                <a:schemeClr val="accent2">
                  <a:lumMod val="60000"/>
                </a:schemeClr>
              </a:solidFill>
              <a:round/>
            </a:ln>
            <a:effectLst/>
          </c:spPr>
          <c:marker>
            <c:symbol val="none"/>
          </c:marker>
          <c:cat>
            <c:numRef>
              <c:f>'Indexed organized crime'!$X$6:$X$101</c:f>
              <c:numCache>
                <c:formatCode>m/d/yyyy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organized crime'!$AL$6:$AL$101</c:f>
              <c:numCache>
                <c:formatCode>General</c:formatCode>
                <c:ptCount val="96"/>
                <c:pt idx="0">
                  <c:v>0</c:v>
                </c:pt>
                <c:pt idx="1">
                  <c:v>0</c:v>
                </c:pt>
                <c:pt idx="2">
                  <c:v>4.6846846846846799E-2</c:v>
                </c:pt>
                <c:pt idx="3">
                  <c:v>0.122358722358722</c:v>
                </c:pt>
                <c:pt idx="4">
                  <c:v>0.19393939393939399</c:v>
                </c:pt>
                <c:pt idx="5">
                  <c:v>0.22424242424242399</c:v>
                </c:pt>
                <c:pt idx="6">
                  <c:v>0.18558558558558499</c:v>
                </c:pt>
                <c:pt idx="7">
                  <c:v>9.7297297297297206E-2</c:v>
                </c:pt>
                <c:pt idx="8">
                  <c:v>-9.1728091728093004E-3</c:v>
                </c:pt>
                <c:pt idx="9">
                  <c:v>2.1785421785421699E-2</c:v>
                </c:pt>
                <c:pt idx="10">
                  <c:v>1.55610155610154E-2</c:v>
                </c:pt>
                <c:pt idx="11">
                  <c:v>0.11122031122031099</c:v>
                </c:pt>
                <c:pt idx="12">
                  <c:v>0.102047502047502</c:v>
                </c:pt>
                <c:pt idx="13">
                  <c:v>0.17739557739557699</c:v>
                </c:pt>
                <c:pt idx="14">
                  <c:v>0.19361179361179301</c:v>
                </c:pt>
                <c:pt idx="15">
                  <c:v>0.13923013923013899</c:v>
                </c:pt>
                <c:pt idx="16">
                  <c:v>8.7305487305487206E-2</c:v>
                </c:pt>
                <c:pt idx="17">
                  <c:v>-7.8951678951679094E-2</c:v>
                </c:pt>
                <c:pt idx="18">
                  <c:v>-0.13415233415233399</c:v>
                </c:pt>
                <c:pt idx="19">
                  <c:v>-0.19852579852579899</c:v>
                </c:pt>
                <c:pt idx="20">
                  <c:v>-0.16822276822276799</c:v>
                </c:pt>
                <c:pt idx="21">
                  <c:v>-0.124815724815725</c:v>
                </c:pt>
                <c:pt idx="22">
                  <c:v>-4.97952497952499E-2</c:v>
                </c:pt>
                <c:pt idx="23">
                  <c:v>6.2080262080262003E-2</c:v>
                </c:pt>
                <c:pt idx="24">
                  <c:v>0.19475839475839499</c:v>
                </c:pt>
                <c:pt idx="25">
                  <c:v>0.31842751842751799</c:v>
                </c:pt>
                <c:pt idx="26">
                  <c:v>0.45307125307125301</c:v>
                </c:pt>
                <c:pt idx="27">
                  <c:v>0.466175266175266</c:v>
                </c:pt>
                <c:pt idx="28">
                  <c:v>0.438493038493039</c:v>
                </c:pt>
                <c:pt idx="29">
                  <c:v>0.38853398853398902</c:v>
                </c:pt>
                <c:pt idx="30">
                  <c:v>0.44668304668304698</c:v>
                </c:pt>
                <c:pt idx="31">
                  <c:v>0.57248157248157205</c:v>
                </c:pt>
                <c:pt idx="32">
                  <c:v>0.59377559377559397</c:v>
                </c:pt>
                <c:pt idx="33">
                  <c:v>0.59148239148239101</c:v>
                </c:pt>
                <c:pt idx="34">
                  <c:v>0.50859950859950898</c:v>
                </c:pt>
                <c:pt idx="35">
                  <c:v>0.53087633087633102</c:v>
                </c:pt>
                <c:pt idx="36">
                  <c:v>0.64029484029483996</c:v>
                </c:pt>
                <c:pt idx="37">
                  <c:v>0.771498771498771</c:v>
                </c:pt>
                <c:pt idx="38">
                  <c:v>0.92760032760032696</c:v>
                </c:pt>
                <c:pt idx="39">
                  <c:v>0.91023751023750998</c:v>
                </c:pt>
                <c:pt idx="40">
                  <c:v>0.94103194103194099</c:v>
                </c:pt>
                <c:pt idx="41">
                  <c:v>0.85618345618345604</c:v>
                </c:pt>
                <c:pt idx="42">
                  <c:v>0.79361179361179301</c:v>
                </c:pt>
                <c:pt idx="43">
                  <c:v>0.81146601146601105</c:v>
                </c:pt>
                <c:pt idx="44">
                  <c:v>0.86453726453726398</c:v>
                </c:pt>
                <c:pt idx="45">
                  <c:v>1.0363636363636399</c:v>
                </c:pt>
                <c:pt idx="46">
                  <c:v>1.04226044226044</c:v>
                </c:pt>
                <c:pt idx="47">
                  <c:v>1.00868140868141</c:v>
                </c:pt>
                <c:pt idx="48">
                  <c:v>1.0129402129402101</c:v>
                </c:pt>
                <c:pt idx="49">
                  <c:v>1.04422604422604</c:v>
                </c:pt>
                <c:pt idx="50">
                  <c:v>1.17215397215397</c:v>
                </c:pt>
                <c:pt idx="51">
                  <c:v>1.1254709254709301</c:v>
                </c:pt>
                <c:pt idx="52">
                  <c:v>1.1867321867321901</c:v>
                </c:pt>
                <c:pt idx="53">
                  <c:v>1.2065520065520099</c:v>
                </c:pt>
                <c:pt idx="54">
                  <c:v>1.3439803439803399</c:v>
                </c:pt>
                <c:pt idx="55">
                  <c:v>1.4191646191646199</c:v>
                </c:pt>
                <c:pt idx="56">
                  <c:v>1.4384930384930401</c:v>
                </c:pt>
                <c:pt idx="57">
                  <c:v>1.44275184275184</c:v>
                </c:pt>
                <c:pt idx="58">
                  <c:v>1.3308763308763301</c:v>
                </c:pt>
                <c:pt idx="59">
                  <c:v>1.2769860769860799</c:v>
                </c:pt>
                <c:pt idx="60">
                  <c:v>1.3611793611793599</c:v>
                </c:pt>
                <c:pt idx="61">
                  <c:v>1.4758394758394799</c:v>
                </c:pt>
                <c:pt idx="62">
                  <c:v>1.6334152334152301</c:v>
                </c:pt>
                <c:pt idx="63">
                  <c:v>1.4311220311220301</c:v>
                </c:pt>
                <c:pt idx="64">
                  <c:v>1.31793611793612</c:v>
                </c:pt>
                <c:pt idx="65">
                  <c:v>1.2275184275184301</c:v>
                </c:pt>
                <c:pt idx="66">
                  <c:v>1.37051597051597</c:v>
                </c:pt>
                <c:pt idx="67">
                  <c:v>1.4912366912366899</c:v>
                </c:pt>
                <c:pt idx="68">
                  <c:v>1.5125307125307099</c:v>
                </c:pt>
                <c:pt idx="69">
                  <c:v>1.47796887796888</c:v>
                </c:pt>
                <c:pt idx="70">
                  <c:v>1.40950040950041</c:v>
                </c:pt>
                <c:pt idx="71">
                  <c:v>1.4628992628992601</c:v>
                </c:pt>
                <c:pt idx="72">
                  <c:v>1.5826371826371799</c:v>
                </c:pt>
                <c:pt idx="73">
                  <c:v>1.6974610974611</c:v>
                </c:pt>
                <c:pt idx="74">
                  <c:v>1.804914004914</c:v>
                </c:pt>
                <c:pt idx="75">
                  <c:v>1.73431613431613</c:v>
                </c:pt>
                <c:pt idx="76">
                  <c:v>1.6740376740376699</c:v>
                </c:pt>
                <c:pt idx="77">
                  <c:v>1.57821457821458</c:v>
                </c:pt>
                <c:pt idx="78">
                  <c:v>1.5009009009009</c:v>
                </c:pt>
                <c:pt idx="79">
                  <c:v>1.5565929565929599</c:v>
                </c:pt>
                <c:pt idx="80">
                  <c:v>1.56396396396396</c:v>
                </c:pt>
                <c:pt idx="81">
                  <c:v>1.63063063063063</c:v>
                </c:pt>
                <c:pt idx="82">
                  <c:v>1.58705978705979</c:v>
                </c:pt>
                <c:pt idx="83">
                  <c:v>1.5022113022112999</c:v>
                </c:pt>
                <c:pt idx="84">
                  <c:v>1.58738738738739</c:v>
                </c:pt>
                <c:pt idx="85">
                  <c:v>1.6443898443898499</c:v>
                </c:pt>
                <c:pt idx="86">
                  <c:v>1.85978705978706</c:v>
                </c:pt>
                <c:pt idx="87">
                  <c:v>1.79262899262899</c:v>
                </c:pt>
                <c:pt idx="88">
                  <c:v>1.77166257166257</c:v>
                </c:pt>
                <c:pt idx="89">
                  <c:v>1.6720720720720701</c:v>
                </c:pt>
                <c:pt idx="90">
                  <c:v>1.7002457002457001</c:v>
                </c:pt>
                <c:pt idx="91">
                  <c:v>1.7228501228501201</c:v>
                </c:pt>
                <c:pt idx="92">
                  <c:v>1.6814086814086799</c:v>
                </c:pt>
                <c:pt idx="93">
                  <c:v>1.65700245700246</c:v>
                </c:pt>
                <c:pt idx="94">
                  <c:v>1.64176904176904</c:v>
                </c:pt>
                <c:pt idx="95">
                  <c:v>1.6615888615888601</c:v>
                </c:pt>
              </c:numCache>
            </c:numRef>
          </c:val>
          <c:smooth val="0"/>
          <c:extLst>
            <c:ext xmlns:c16="http://schemas.microsoft.com/office/drawing/2014/chart" uri="{C3380CC4-5D6E-409C-BE32-E72D297353CC}">
              <c16:uniqueId val="{00000007-C8EC-499A-A227-197E9FE85FCD}"/>
            </c:ext>
          </c:extLst>
        </c:ser>
        <c:dLbls>
          <c:showLegendKey val="0"/>
          <c:showVal val="0"/>
          <c:showCatName val="0"/>
          <c:showSerName val="0"/>
          <c:showPercent val="0"/>
          <c:showBubbleSize val="0"/>
        </c:dLbls>
        <c:marker val="1"/>
        <c:smooth val="0"/>
        <c:axId val="1862527135"/>
        <c:axId val="1862525887"/>
      </c:lineChart>
      <c:dateAx>
        <c:axId val="1862527135"/>
        <c:scaling>
          <c:orientation val="minMax"/>
        </c:scaling>
        <c:delete val="0"/>
        <c:axPos val="b"/>
        <c:numFmt formatCode="mmmm\ yyyy;@" sourceLinked="0"/>
        <c:majorTickMark val="none"/>
        <c:minorTickMark val="none"/>
        <c:tickLblPos val="low"/>
        <c:spPr>
          <a:noFill/>
          <a:ln w="19050"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62525887"/>
        <c:crosses val="autoZero"/>
        <c:auto val="0"/>
        <c:lblOffset val="100"/>
        <c:baseTimeUnit val="months"/>
        <c:majorUnit val="6"/>
        <c:majorTimeUnit val="months"/>
      </c:dateAx>
      <c:valAx>
        <c:axId val="1862525887"/>
        <c:scaling>
          <c:orientation val="minMax"/>
          <c:max val="2.25"/>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AU" b="1" dirty="0"/>
                  <a:t>CHANGE FROM JANUARY 2015 LEVELS</a:t>
                </a:r>
              </a:p>
            </c:rich>
          </c:tx>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62527135"/>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800"/>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'Indexed violent crime'!$Q$8</c:f>
              <c:strCache>
                <c:ptCount val="1"/>
                <c:pt idx="0">
                  <c:v>assault</c:v>
                </c:pt>
              </c:strCache>
            </c:strRef>
          </c:tx>
          <c:spPr>
            <a:ln w="28575" cap="rnd">
              <a:solidFill>
                <a:schemeClr val="accent2">
                  <a:lumMod val="50000"/>
                </a:schemeClr>
              </a:solidFill>
              <a:round/>
            </a:ln>
            <a:effectLst/>
          </c:spPr>
          <c:marker>
            <c:symbol val="none"/>
          </c:marker>
          <c:cat>
            <c:numRef>
              <c:f>'Indexed violent crime'!$P$9:$P$104</c:f>
              <c:numCache>
                <c:formatCode>mmmm\ 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violent crime'!$Q$9:$Q$104</c:f>
              <c:numCache>
                <c:formatCode>General</c:formatCode>
                <c:ptCount val="96"/>
                <c:pt idx="2">
                  <c:v>7.19816057435127E-2</c:v>
                </c:pt>
                <c:pt idx="3">
                  <c:v>0.139012716437521</c:v>
                </c:pt>
                <c:pt idx="4">
                  <c:v>0.21427901083947301</c:v>
                </c:pt>
                <c:pt idx="5">
                  <c:v>0.22748815165876801</c:v>
                </c:pt>
                <c:pt idx="6">
                  <c:v>0.2174385685014</c:v>
                </c:pt>
                <c:pt idx="7">
                  <c:v>0.18677365366868401</c:v>
                </c:pt>
                <c:pt idx="8">
                  <c:v>0.18502181971751699</c:v>
                </c:pt>
                <c:pt idx="9">
                  <c:v>0.20278260053493499</c:v>
                </c:pt>
                <c:pt idx="10">
                  <c:v>0.18434141992398301</c:v>
                </c:pt>
                <c:pt idx="11">
                  <c:v>0.14903101684576001</c:v>
                </c:pt>
                <c:pt idx="12">
                  <c:v>5.0224453724993401E-2</c:v>
                </c:pt>
                <c:pt idx="13">
                  <c:v>2.32587239766631E-2</c:v>
                </c:pt>
                <c:pt idx="14">
                  <c:v>2.8842694696009901E-2</c:v>
                </c:pt>
                <c:pt idx="15">
                  <c:v>0.116911454178593</c:v>
                </c:pt>
                <c:pt idx="16">
                  <c:v>0.19842647771886199</c:v>
                </c:pt>
                <c:pt idx="17">
                  <c:v>0.208210157508642</c:v>
                </c:pt>
                <c:pt idx="18">
                  <c:v>0.15718017299360301</c:v>
                </c:pt>
                <c:pt idx="19">
                  <c:v>6.5021194062534204E-2</c:v>
                </c:pt>
                <c:pt idx="20">
                  <c:v>4.8973143759873598E-2</c:v>
                </c:pt>
                <c:pt idx="21">
                  <c:v>7.3397150141554499E-2</c:v>
                </c:pt>
                <c:pt idx="22">
                  <c:v>7.4562432546572202E-2</c:v>
                </c:pt>
                <c:pt idx="23">
                  <c:v>5.9437223343187399E-2</c:v>
                </c:pt>
                <c:pt idx="24">
                  <c:v>2.5675316346800599E-2</c:v>
                </c:pt>
                <c:pt idx="25">
                  <c:v>3.9650884519731701E-3</c:v>
                </c:pt>
                <c:pt idx="26">
                  <c:v>2.8334350022680001E-2</c:v>
                </c:pt>
                <c:pt idx="27">
                  <c:v>5.6559210423411999E-2</c:v>
                </c:pt>
                <c:pt idx="28">
                  <c:v>0.158447124333286</c:v>
                </c:pt>
                <c:pt idx="29">
                  <c:v>0.18578042638387099</c:v>
                </c:pt>
                <c:pt idx="30">
                  <c:v>0.17724805655921</c:v>
                </c:pt>
                <c:pt idx="31">
                  <c:v>0.14324370825708199</c:v>
                </c:pt>
                <c:pt idx="32">
                  <c:v>0.114408834248354</c:v>
                </c:pt>
                <c:pt idx="33">
                  <c:v>0.153027388046862</c:v>
                </c:pt>
                <c:pt idx="34">
                  <c:v>0.134437614377552</c:v>
                </c:pt>
                <c:pt idx="35">
                  <c:v>0.103139223874994</c:v>
                </c:pt>
                <c:pt idx="36">
                  <c:v>1.1167941438693599E-2</c:v>
                </c:pt>
                <c:pt idx="37">
                  <c:v>-3.7421988644361998E-2</c:v>
                </c:pt>
                <c:pt idx="38">
                  <c:v>-8.0474872131762396E-3</c:v>
                </c:pt>
                <c:pt idx="39">
                  <c:v>6.1329829665431101E-2</c:v>
                </c:pt>
                <c:pt idx="40">
                  <c:v>0.143032549700468</c:v>
                </c:pt>
                <c:pt idx="41">
                  <c:v>0.14221919822314</c:v>
                </c:pt>
                <c:pt idx="42">
                  <c:v>0.13693241362050901</c:v>
                </c:pt>
                <c:pt idx="43">
                  <c:v>9.5678288207967796E-2</c:v>
                </c:pt>
                <c:pt idx="44">
                  <c:v>9.3277337212394298E-2</c:v>
                </c:pt>
                <c:pt idx="45">
                  <c:v>0.10607198160574401</c:v>
                </c:pt>
                <c:pt idx="46">
                  <c:v>7.9864858523767096E-2</c:v>
                </c:pt>
                <c:pt idx="47">
                  <c:v>4.63923169568142E-2</c:v>
                </c:pt>
                <c:pt idx="48">
                  <c:v>-1.29823408881172E-2</c:v>
                </c:pt>
                <c:pt idx="49">
                  <c:v>-2.5182613048034398E-3</c:v>
                </c:pt>
                <c:pt idx="50">
                  <c:v>6.2354339699372797E-2</c:v>
                </c:pt>
                <c:pt idx="51">
                  <c:v>0.12596781005114699</c:v>
                </c:pt>
                <c:pt idx="52">
                  <c:v>0.21427901083947301</c:v>
                </c:pt>
                <c:pt idx="53">
                  <c:v>0.214693507265419</c:v>
                </c:pt>
                <c:pt idx="54">
                  <c:v>0.21355950760952899</c:v>
                </c:pt>
                <c:pt idx="55">
                  <c:v>0.176145339652449</c:v>
                </c:pt>
                <c:pt idx="56">
                  <c:v>0.16832465237045</c:v>
                </c:pt>
                <c:pt idx="57">
                  <c:v>0.18198739305210199</c:v>
                </c:pt>
                <c:pt idx="58">
                  <c:v>0.15104875416451599</c:v>
                </c:pt>
                <c:pt idx="59">
                  <c:v>0.114408834248354</c:v>
                </c:pt>
                <c:pt idx="60">
                  <c:v>4.0831808299313398E-2</c:v>
                </c:pt>
                <c:pt idx="61">
                  <c:v>4.0565904931725502E-2</c:v>
                </c:pt>
                <c:pt idx="62">
                  <c:v>7.0808502651213107E-2</c:v>
                </c:pt>
                <c:pt idx="63">
                  <c:v>2.8529867204730001E-2</c:v>
                </c:pt>
                <c:pt idx="64">
                  <c:v>-7.6040542442869799E-2</c:v>
                </c:pt>
                <c:pt idx="65">
                  <c:v>-0.15122080928472001</c:v>
                </c:pt>
                <c:pt idx="66">
                  <c:v>-0.105868643736411</c:v>
                </c:pt>
                <c:pt idx="67">
                  <c:v>-2.6566874696948298E-2</c:v>
                </c:pt>
                <c:pt idx="68">
                  <c:v>1.2012575665149501E-2</c:v>
                </c:pt>
                <c:pt idx="69">
                  <c:v>5.1186398260679201E-2</c:v>
                </c:pt>
                <c:pt idx="70">
                  <c:v>5.2742715029796897E-2</c:v>
                </c:pt>
                <c:pt idx="71">
                  <c:v>3.02269563449237E-2</c:v>
                </c:pt>
                <c:pt idx="72">
                  <c:v>-3.9126898471837597E-2</c:v>
                </c:pt>
                <c:pt idx="73">
                  <c:v>-6.8047800040667503E-2</c:v>
                </c:pt>
                <c:pt idx="74">
                  <c:v>5.3962742245797701E-4</c:v>
                </c:pt>
                <c:pt idx="75">
                  <c:v>9.5404564153097907E-2</c:v>
                </c:pt>
                <c:pt idx="76">
                  <c:v>0.19362457572771499</c:v>
                </c:pt>
                <c:pt idx="77">
                  <c:v>0.16798836281732399</c:v>
                </c:pt>
                <c:pt idx="78">
                  <c:v>0.12622589273145299</c:v>
                </c:pt>
                <c:pt idx="79">
                  <c:v>6.6186476467551894E-2</c:v>
                </c:pt>
                <c:pt idx="80">
                  <c:v>4.03860291242394E-2</c:v>
                </c:pt>
                <c:pt idx="81">
                  <c:v>6.2276132826552803E-2</c:v>
                </c:pt>
                <c:pt idx="82">
                  <c:v>6.5975317910937997E-2</c:v>
                </c:pt>
                <c:pt idx="83">
                  <c:v>9.8478094254923099E-2</c:v>
                </c:pt>
                <c:pt idx="84">
                  <c:v>6.04617333771292E-2</c:v>
                </c:pt>
                <c:pt idx="85">
                  <c:v>3.0969921636713499E-2</c:v>
                </c:pt>
                <c:pt idx="86">
                  <c:v>5.6762548292743999E-2</c:v>
                </c:pt>
                <c:pt idx="87">
                  <c:v>0.12782131293698101</c:v>
                </c:pt>
                <c:pt idx="88">
                  <c:v>0.26168801714294698</c:v>
                </c:pt>
                <c:pt idx="89">
                  <c:v>0.26708429136752498</c:v>
                </c:pt>
                <c:pt idx="90">
                  <c:v>0.23537140443902199</c:v>
                </c:pt>
                <c:pt idx="91">
                  <c:v>0.16897376941485601</c:v>
                </c:pt>
                <c:pt idx="92">
                  <c:v>0.153551374094755</c:v>
                </c:pt>
                <c:pt idx="93">
                  <c:v>0.18279292384214699</c:v>
                </c:pt>
                <c:pt idx="94">
                  <c:v>0.17251654075360101</c:v>
                </c:pt>
                <c:pt idx="95">
                  <c:v>0.146317238358907</c:v>
                </c:pt>
              </c:numCache>
            </c:numRef>
          </c:val>
          <c:smooth val="0"/>
          <c:extLst>
            <c:ext xmlns:c16="http://schemas.microsoft.com/office/drawing/2014/chart" uri="{C3380CC4-5D6E-409C-BE32-E72D297353CC}">
              <c16:uniqueId val="{00000000-A4CC-4E21-8C8B-2923313A70B0}"/>
            </c:ext>
          </c:extLst>
        </c:ser>
        <c:ser>
          <c:idx val="1"/>
          <c:order val="1"/>
          <c:tx>
            <c:strRef>
              <c:f>'Indexed violent crime'!$R$8</c:f>
              <c:strCache>
                <c:ptCount val="1"/>
                <c:pt idx="0">
                  <c:v>family.violence</c:v>
                </c:pt>
              </c:strCache>
            </c:strRef>
          </c:tx>
          <c:spPr>
            <a:ln w="28575" cap="rnd">
              <a:solidFill>
                <a:schemeClr val="accent2"/>
              </a:solidFill>
              <a:round/>
            </a:ln>
            <a:effectLst/>
          </c:spPr>
          <c:marker>
            <c:symbol val="none"/>
          </c:marker>
          <c:cat>
            <c:numRef>
              <c:f>'Indexed violent crime'!$P$9:$P$104</c:f>
              <c:numCache>
                <c:formatCode>mmmm\ 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violent crime'!$R$9:$R$104</c:f>
              <c:numCache>
                <c:formatCode>General</c:formatCode>
                <c:ptCount val="96"/>
                <c:pt idx="2">
                  <c:v>0.106961891262199</c:v>
                </c:pt>
                <c:pt idx="3">
                  <c:v>0.228342864590971</c:v>
                </c:pt>
                <c:pt idx="4">
                  <c:v>0.35352004822653399</c:v>
                </c:pt>
                <c:pt idx="5">
                  <c:v>0.427130684132493</c:v>
                </c:pt>
                <c:pt idx="6">
                  <c:v>0.454127767730583</c:v>
                </c:pt>
                <c:pt idx="7">
                  <c:v>0.48508398911644401</c:v>
                </c:pt>
                <c:pt idx="8">
                  <c:v>0.50212620362676597</c:v>
                </c:pt>
                <c:pt idx="9">
                  <c:v>0.54714306662104695</c:v>
                </c:pt>
                <c:pt idx="10">
                  <c:v>0.53586848493735395</c:v>
                </c:pt>
                <c:pt idx="11">
                  <c:v>0.46266516773384198</c:v>
                </c:pt>
                <c:pt idx="12">
                  <c:v>0.367482933346368</c:v>
                </c:pt>
                <c:pt idx="13">
                  <c:v>0.38302621503168899</c:v>
                </c:pt>
                <c:pt idx="14">
                  <c:v>0.49075386545448602</c:v>
                </c:pt>
                <c:pt idx="15">
                  <c:v>0.66634081170471005</c:v>
                </c:pt>
                <c:pt idx="16">
                  <c:v>0.80494321977287897</c:v>
                </c:pt>
                <c:pt idx="17">
                  <c:v>0.88627661827720505</c:v>
                </c:pt>
                <c:pt idx="18">
                  <c:v>0.83435163008944702</c:v>
                </c:pt>
                <c:pt idx="19">
                  <c:v>0.74202062661909196</c:v>
                </c:pt>
                <c:pt idx="20">
                  <c:v>0.69014451667562804</c:v>
                </c:pt>
                <c:pt idx="21">
                  <c:v>0.66342440979520001</c:v>
                </c:pt>
                <c:pt idx="22">
                  <c:v>0.60209850595499903</c:v>
                </c:pt>
                <c:pt idx="23">
                  <c:v>0.54060967463382004</c:v>
                </c:pt>
                <c:pt idx="24">
                  <c:v>0.52053700897730404</c:v>
                </c:pt>
                <c:pt idx="25">
                  <c:v>0.54002313570229898</c:v>
                </c:pt>
                <c:pt idx="26">
                  <c:v>0.63652508268569596</c:v>
                </c:pt>
                <c:pt idx="27">
                  <c:v>0.70317871515388497</c:v>
                </c:pt>
                <c:pt idx="28">
                  <c:v>0.85124720986688795</c:v>
                </c:pt>
                <c:pt idx="29">
                  <c:v>0.92098017172556501</c:v>
                </c:pt>
                <c:pt idx="30">
                  <c:v>0.95279990876061005</c:v>
                </c:pt>
                <c:pt idx="31">
                  <c:v>0.96461215113153098</c:v>
                </c:pt>
                <c:pt idx="32">
                  <c:v>0.91363214233344703</c:v>
                </c:pt>
                <c:pt idx="33">
                  <c:v>0.95586294540300099</c:v>
                </c:pt>
                <c:pt idx="34">
                  <c:v>0.86149534842041797</c:v>
                </c:pt>
                <c:pt idx="35">
                  <c:v>0.73335288463105097</c:v>
                </c:pt>
                <c:pt idx="36">
                  <c:v>0.62450103458950401</c:v>
                </c:pt>
                <c:pt idx="37">
                  <c:v>0.61145054336314897</c:v>
                </c:pt>
                <c:pt idx="38">
                  <c:v>0.79283770793619701</c:v>
                </c:pt>
                <c:pt idx="39">
                  <c:v>0.94173713280218996</c:v>
                </c:pt>
                <c:pt idx="40">
                  <c:v>1.1149290450820299</c:v>
                </c:pt>
                <c:pt idx="41">
                  <c:v>1.12534011111654</c:v>
                </c:pt>
                <c:pt idx="42">
                  <c:v>1.11792691073203</c:v>
                </c:pt>
                <c:pt idx="43">
                  <c:v>1.0314775893249899</c:v>
                </c:pt>
                <c:pt idx="44">
                  <c:v>0.981214461443212</c:v>
                </c:pt>
                <c:pt idx="45">
                  <c:v>0.94709744692637299</c:v>
                </c:pt>
                <c:pt idx="46">
                  <c:v>0.83616012512830595</c:v>
                </c:pt>
                <c:pt idx="47">
                  <c:v>0.70793619759844895</c:v>
                </c:pt>
                <c:pt idx="48">
                  <c:v>0.65288300177590997</c:v>
                </c:pt>
                <c:pt idx="49">
                  <c:v>0.73752382814409301</c:v>
                </c:pt>
                <c:pt idx="50">
                  <c:v>0.94289391791713595</c:v>
                </c:pt>
                <c:pt idx="51">
                  <c:v>1.09534516186845</c:v>
                </c:pt>
                <c:pt idx="52">
                  <c:v>1.32209133714584</c:v>
                </c:pt>
                <c:pt idx="53">
                  <c:v>1.3971357348844</c:v>
                </c:pt>
                <c:pt idx="54">
                  <c:v>1.4610847711683499</c:v>
                </c:pt>
                <c:pt idx="55">
                  <c:v>1.4182674291672801</c:v>
                </c:pt>
                <c:pt idx="56">
                  <c:v>1.39734754060968</c:v>
                </c:pt>
                <c:pt idx="57">
                  <c:v>1.3833031917493499</c:v>
                </c:pt>
                <c:pt idx="58">
                  <c:v>1.2368150936018401</c:v>
                </c:pt>
                <c:pt idx="59">
                  <c:v>1.1395799729540399</c:v>
                </c:pt>
                <c:pt idx="60">
                  <c:v>1.0060934877885901</c:v>
                </c:pt>
                <c:pt idx="61">
                  <c:v>1.08319077178748</c:v>
                </c:pt>
                <c:pt idx="62">
                  <c:v>1.2679505352167799</c:v>
                </c:pt>
                <c:pt idx="63">
                  <c:v>1.24623230200238</c:v>
                </c:pt>
                <c:pt idx="64">
                  <c:v>1.1698518989197899</c:v>
                </c:pt>
                <c:pt idx="65">
                  <c:v>1.09834302751845</c:v>
                </c:pt>
                <c:pt idx="66">
                  <c:v>1.2776935985792699</c:v>
                </c:pt>
                <c:pt idx="67">
                  <c:v>1.4380305326099401</c:v>
                </c:pt>
                <c:pt idx="68">
                  <c:v>1.49002069179009</c:v>
                </c:pt>
                <c:pt idx="69">
                  <c:v>1.5335060364631701</c:v>
                </c:pt>
                <c:pt idx="70">
                  <c:v>1.4658096681167201</c:v>
                </c:pt>
                <c:pt idx="71">
                  <c:v>1.3598905127327801</c:v>
                </c:pt>
                <c:pt idx="72">
                  <c:v>1.2175733580983099</c:v>
                </c:pt>
                <c:pt idx="73">
                  <c:v>1.21384231878391</c:v>
                </c:pt>
                <c:pt idx="74">
                  <c:v>1.4641966860550399</c:v>
                </c:pt>
                <c:pt idx="75">
                  <c:v>1.7126122163025199</c:v>
                </c:pt>
                <c:pt idx="76">
                  <c:v>1.9429590889095301</c:v>
                </c:pt>
                <c:pt idx="77">
                  <c:v>1.89137624843182</c:v>
                </c:pt>
                <c:pt idx="78">
                  <c:v>1.8092607980188</c:v>
                </c:pt>
                <c:pt idx="79">
                  <c:v>1.6966127376704601</c:v>
                </c:pt>
                <c:pt idx="80">
                  <c:v>1.6217149746647801</c:v>
                </c:pt>
                <c:pt idx="81">
                  <c:v>1.6266842628346101</c:v>
                </c:pt>
                <c:pt idx="82">
                  <c:v>1.56509767502485</c:v>
                </c:pt>
                <c:pt idx="83">
                  <c:v>1.5258810303533901</c:v>
                </c:pt>
                <c:pt idx="84">
                  <c:v>1.3476383661632201</c:v>
                </c:pt>
                <c:pt idx="85">
                  <c:v>1.2671521905599801</c:v>
                </c:pt>
                <c:pt idx="86">
                  <c:v>1.4315134333708099</c:v>
                </c:pt>
                <c:pt idx="87">
                  <c:v>1.6915619857601401</c:v>
                </c:pt>
                <c:pt idx="88">
                  <c:v>2.0659204588037898</c:v>
                </c:pt>
                <c:pt idx="89">
                  <c:v>2.1163302214184498</c:v>
                </c:pt>
                <c:pt idx="90">
                  <c:v>2.10011893706112</c:v>
                </c:pt>
                <c:pt idx="91">
                  <c:v>2.0091728171790701</c:v>
                </c:pt>
                <c:pt idx="92">
                  <c:v>1.9227560812682301</c:v>
                </c:pt>
                <c:pt idx="93">
                  <c:v>1.91426755950926</c:v>
                </c:pt>
                <c:pt idx="94">
                  <c:v>1.7704514720497899</c:v>
                </c:pt>
                <c:pt idx="95">
                  <c:v>1.6237026899327101</c:v>
                </c:pt>
              </c:numCache>
            </c:numRef>
          </c:val>
          <c:smooth val="0"/>
          <c:extLst>
            <c:ext xmlns:c16="http://schemas.microsoft.com/office/drawing/2014/chart" uri="{C3380CC4-5D6E-409C-BE32-E72D297353CC}">
              <c16:uniqueId val="{00000001-A4CC-4E21-8C8B-2923313A70B0}"/>
            </c:ext>
          </c:extLst>
        </c:ser>
        <c:ser>
          <c:idx val="2"/>
          <c:order val="2"/>
          <c:tx>
            <c:strRef>
              <c:f>'Indexed violent crime'!$S$8</c:f>
              <c:strCache>
                <c:ptCount val="1"/>
                <c:pt idx="0">
                  <c:v>robbery</c:v>
                </c:pt>
              </c:strCache>
            </c:strRef>
          </c:tx>
          <c:spPr>
            <a:ln w="28575" cap="rnd">
              <a:solidFill>
                <a:srgbClr val="FF0000"/>
              </a:solidFill>
              <a:round/>
            </a:ln>
            <a:effectLst/>
          </c:spPr>
          <c:marker>
            <c:symbol val="none"/>
          </c:marker>
          <c:cat>
            <c:numRef>
              <c:f>'Indexed violent crime'!$P$9:$P$104</c:f>
              <c:numCache>
                <c:formatCode>mmmm\ 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violent crime'!$S$9:$S$104</c:f>
              <c:numCache>
                <c:formatCode>General</c:formatCode>
                <c:ptCount val="96"/>
                <c:pt idx="2">
                  <c:v>-2.1253132832079101E-4</c:v>
                </c:pt>
                <c:pt idx="3">
                  <c:v>-1.08070175438596E-2</c:v>
                </c:pt>
                <c:pt idx="4">
                  <c:v>5.4937343358396201E-3</c:v>
                </c:pt>
                <c:pt idx="5">
                  <c:v>1.0305764411027599E-2</c:v>
                </c:pt>
                <c:pt idx="6">
                  <c:v>2.9585964912280702E-2</c:v>
                </c:pt>
                <c:pt idx="7">
                  <c:v>3.2212531328320797E-2</c:v>
                </c:pt>
                <c:pt idx="8">
                  <c:v>3.8299749373433598E-2</c:v>
                </c:pt>
                <c:pt idx="9">
                  <c:v>5.4251629072681697E-2</c:v>
                </c:pt>
                <c:pt idx="10">
                  <c:v>6.5944862155388501E-2</c:v>
                </c:pt>
                <c:pt idx="11">
                  <c:v>4.8834085213032598E-2</c:v>
                </c:pt>
                <c:pt idx="12">
                  <c:v>-7.1490726817042605E-2</c:v>
                </c:pt>
                <c:pt idx="13">
                  <c:v>-0.175647117794486</c:v>
                </c:pt>
                <c:pt idx="14">
                  <c:v>-0.23839197994987499</c:v>
                </c:pt>
                <c:pt idx="15">
                  <c:v>-0.20099849624060201</c:v>
                </c:pt>
                <c:pt idx="16">
                  <c:v>-0.17752380952381</c:v>
                </c:pt>
                <c:pt idx="17">
                  <c:v>-0.16450726817042599</c:v>
                </c:pt>
                <c:pt idx="18">
                  <c:v>-0.14143358395989999</c:v>
                </c:pt>
                <c:pt idx="19">
                  <c:v>-9.97052631578947E-2</c:v>
                </c:pt>
                <c:pt idx="20">
                  <c:v>-3.5601002506265599E-2</c:v>
                </c:pt>
                <c:pt idx="21">
                  <c:v>2.0527318295739401E-2</c:v>
                </c:pt>
                <c:pt idx="22">
                  <c:v>5.6104260651629101E-2</c:v>
                </c:pt>
                <c:pt idx="23">
                  <c:v>6.8771929824561401E-2</c:v>
                </c:pt>
                <c:pt idx="24">
                  <c:v>0.11253734335839601</c:v>
                </c:pt>
                <c:pt idx="25">
                  <c:v>0.104553383458647</c:v>
                </c:pt>
                <c:pt idx="26">
                  <c:v>0.14662656641603999</c:v>
                </c:pt>
                <c:pt idx="27">
                  <c:v>0.110275689223058</c:v>
                </c:pt>
                <c:pt idx="28">
                  <c:v>0.18998696741854601</c:v>
                </c:pt>
                <c:pt idx="29">
                  <c:v>0.220443107769424</c:v>
                </c:pt>
                <c:pt idx="30">
                  <c:v>0.287262155388471</c:v>
                </c:pt>
                <c:pt idx="31">
                  <c:v>0.31223659147869698</c:v>
                </c:pt>
                <c:pt idx="32">
                  <c:v>0.30245213032581503</c:v>
                </c:pt>
                <c:pt idx="33">
                  <c:v>0.35171528822055098</c:v>
                </c:pt>
                <c:pt idx="34">
                  <c:v>0.34460952380952398</c:v>
                </c:pt>
                <c:pt idx="35">
                  <c:v>0.33990576441102799</c:v>
                </c:pt>
                <c:pt idx="36">
                  <c:v>0.31008721804511302</c:v>
                </c:pt>
                <c:pt idx="37">
                  <c:v>0.28602305764411001</c:v>
                </c:pt>
                <c:pt idx="38">
                  <c:v>0.31604210526315801</c:v>
                </c:pt>
                <c:pt idx="39">
                  <c:v>0.317068671679198</c:v>
                </c:pt>
                <c:pt idx="40">
                  <c:v>0.37081102756892198</c:v>
                </c:pt>
                <c:pt idx="41">
                  <c:v>0.34702355889724301</c:v>
                </c:pt>
                <c:pt idx="42">
                  <c:v>0.33657343358396002</c:v>
                </c:pt>
                <c:pt idx="43">
                  <c:v>0.34846315789473697</c:v>
                </c:pt>
                <c:pt idx="44">
                  <c:v>0.37534636591478698</c:v>
                </c:pt>
                <c:pt idx="45">
                  <c:v>0.42638596491228098</c:v>
                </c:pt>
                <c:pt idx="46">
                  <c:v>0.41010125313283202</c:v>
                </c:pt>
                <c:pt idx="47">
                  <c:v>0.40775538847117798</c:v>
                </c:pt>
                <c:pt idx="48">
                  <c:v>0.37680200501253103</c:v>
                </c:pt>
                <c:pt idx="49">
                  <c:v>0.33036190476190502</c:v>
                </c:pt>
                <c:pt idx="50">
                  <c:v>0.32432280701754401</c:v>
                </c:pt>
                <c:pt idx="51">
                  <c:v>0.28253433583959903</c:v>
                </c:pt>
                <c:pt idx="52">
                  <c:v>0.30402005012531302</c:v>
                </c:pt>
                <c:pt idx="53">
                  <c:v>0.26282907268170402</c:v>
                </c:pt>
                <c:pt idx="54">
                  <c:v>0.26844310776942398</c:v>
                </c:pt>
                <c:pt idx="55">
                  <c:v>0.23820751879699301</c:v>
                </c:pt>
                <c:pt idx="56">
                  <c:v>0.225908771929825</c:v>
                </c:pt>
                <c:pt idx="57">
                  <c:v>0.22639799498746899</c:v>
                </c:pt>
                <c:pt idx="58">
                  <c:v>0.21392280701754399</c:v>
                </c:pt>
                <c:pt idx="59">
                  <c:v>0.19165112781954899</c:v>
                </c:pt>
                <c:pt idx="60">
                  <c:v>0.14538746867167901</c:v>
                </c:pt>
                <c:pt idx="61">
                  <c:v>9.4668671679198194E-2</c:v>
                </c:pt>
                <c:pt idx="62">
                  <c:v>7.9959899749373606E-2</c:v>
                </c:pt>
                <c:pt idx="63">
                  <c:v>-1.5695238095237901E-2</c:v>
                </c:pt>
                <c:pt idx="64">
                  <c:v>-9.0209523809523698E-2</c:v>
                </c:pt>
                <c:pt idx="65">
                  <c:v>-0.13998195488721801</c:v>
                </c:pt>
                <c:pt idx="66">
                  <c:v>-8.6744862155388305E-2</c:v>
                </c:pt>
                <c:pt idx="67">
                  <c:v>-3.6086215538846902E-2</c:v>
                </c:pt>
                <c:pt idx="68">
                  <c:v>-2.0703759398495999E-2</c:v>
                </c:pt>
                <c:pt idx="69">
                  <c:v>-1.3918796992481001E-2</c:v>
                </c:pt>
                <c:pt idx="70">
                  <c:v>-2.3149874686716601E-2</c:v>
                </c:pt>
                <c:pt idx="71">
                  <c:v>-2.8731829573934602E-2</c:v>
                </c:pt>
                <c:pt idx="72">
                  <c:v>-7.58295739348369E-2</c:v>
                </c:pt>
                <c:pt idx="73">
                  <c:v>-0.11022756892230599</c:v>
                </c:pt>
                <c:pt idx="74">
                  <c:v>-0.10158596491228</c:v>
                </c:pt>
                <c:pt idx="75">
                  <c:v>-9.1476691729323101E-2</c:v>
                </c:pt>
                <c:pt idx="76">
                  <c:v>-5.9761403508771703E-2</c:v>
                </c:pt>
                <c:pt idx="77">
                  <c:v>-6.6778947368420799E-2</c:v>
                </c:pt>
                <c:pt idx="78">
                  <c:v>-5.4131328320801801E-2</c:v>
                </c:pt>
                <c:pt idx="79">
                  <c:v>-5.1669172932330601E-2</c:v>
                </c:pt>
                <c:pt idx="80">
                  <c:v>-4.9359398496240402E-2</c:v>
                </c:pt>
                <c:pt idx="81">
                  <c:v>-3.6134335839598797E-2</c:v>
                </c:pt>
                <c:pt idx="82">
                  <c:v>-2.7163909774435901E-2</c:v>
                </c:pt>
                <c:pt idx="83">
                  <c:v>-1.7303258145363199E-2</c:v>
                </c:pt>
                <c:pt idx="84">
                  <c:v>-4.1628070175438403E-2</c:v>
                </c:pt>
                <c:pt idx="85">
                  <c:v>-7.6342857142856907E-2</c:v>
                </c:pt>
                <c:pt idx="86">
                  <c:v>-8.1215037593984699E-2</c:v>
                </c:pt>
                <c:pt idx="87">
                  <c:v>-9.0939348370927098E-2</c:v>
                </c:pt>
                <c:pt idx="88">
                  <c:v>-7.1607017543859397E-2</c:v>
                </c:pt>
                <c:pt idx="89">
                  <c:v>-9.5005513784460899E-2</c:v>
                </c:pt>
                <c:pt idx="90">
                  <c:v>-0.10148170426065101</c:v>
                </c:pt>
                <c:pt idx="91">
                  <c:v>-0.102728822055138</c:v>
                </c:pt>
                <c:pt idx="92">
                  <c:v>-0.111206015037594</c:v>
                </c:pt>
                <c:pt idx="93">
                  <c:v>-9.7479699248120097E-2</c:v>
                </c:pt>
                <c:pt idx="94">
                  <c:v>-0.11074486215538799</c:v>
                </c:pt>
                <c:pt idx="95">
                  <c:v>-0.108435087719298</c:v>
                </c:pt>
              </c:numCache>
            </c:numRef>
          </c:val>
          <c:smooth val="0"/>
          <c:extLst>
            <c:ext xmlns:c16="http://schemas.microsoft.com/office/drawing/2014/chart" uri="{C3380CC4-5D6E-409C-BE32-E72D297353CC}">
              <c16:uniqueId val="{00000002-A4CC-4E21-8C8B-2923313A70B0}"/>
            </c:ext>
          </c:extLst>
        </c:ser>
        <c:ser>
          <c:idx val="3"/>
          <c:order val="3"/>
          <c:tx>
            <c:strRef>
              <c:f>'Indexed violent crime'!$T$8</c:f>
              <c:strCache>
                <c:ptCount val="1"/>
                <c:pt idx="0">
                  <c:v>sexual.assault</c:v>
                </c:pt>
              </c:strCache>
            </c:strRef>
          </c:tx>
          <c:spPr>
            <a:ln w="28575" cap="rnd">
              <a:solidFill>
                <a:schemeClr val="accent4"/>
              </a:solidFill>
              <a:round/>
            </a:ln>
            <a:effectLst/>
          </c:spPr>
          <c:marker>
            <c:symbol val="none"/>
          </c:marker>
          <c:cat>
            <c:numRef>
              <c:f>'Indexed violent crime'!$P$9:$P$104</c:f>
              <c:numCache>
                <c:formatCode>mmmm\ yyyy</c:formatCode>
                <c:ptCount val="96"/>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pt idx="48">
                  <c:v>43466</c:v>
                </c:pt>
                <c:pt idx="49">
                  <c:v>43497</c:v>
                </c:pt>
                <c:pt idx="50">
                  <c:v>43525</c:v>
                </c:pt>
                <c:pt idx="51">
                  <c:v>43556</c:v>
                </c:pt>
                <c:pt idx="52">
                  <c:v>43586</c:v>
                </c:pt>
                <c:pt idx="53">
                  <c:v>43617</c:v>
                </c:pt>
                <c:pt idx="54">
                  <c:v>43647</c:v>
                </c:pt>
                <c:pt idx="55">
                  <c:v>43678</c:v>
                </c:pt>
                <c:pt idx="56">
                  <c:v>43709</c:v>
                </c:pt>
                <c:pt idx="57">
                  <c:v>43739</c:v>
                </c:pt>
                <c:pt idx="58">
                  <c:v>43770</c:v>
                </c:pt>
                <c:pt idx="59">
                  <c:v>43800</c:v>
                </c:pt>
                <c:pt idx="60">
                  <c:v>43831</c:v>
                </c:pt>
                <c:pt idx="61">
                  <c:v>43862</c:v>
                </c:pt>
                <c:pt idx="62">
                  <c:v>43891</c:v>
                </c:pt>
                <c:pt idx="63">
                  <c:v>43922</c:v>
                </c:pt>
                <c:pt idx="64">
                  <c:v>43952</c:v>
                </c:pt>
                <c:pt idx="65">
                  <c:v>43983</c:v>
                </c:pt>
                <c:pt idx="66">
                  <c:v>44013</c:v>
                </c:pt>
                <c:pt idx="67">
                  <c:v>44044</c:v>
                </c:pt>
                <c:pt idx="68">
                  <c:v>44075</c:v>
                </c:pt>
                <c:pt idx="69">
                  <c:v>44105</c:v>
                </c:pt>
                <c:pt idx="70">
                  <c:v>44136</c:v>
                </c:pt>
                <c:pt idx="71">
                  <c:v>44166</c:v>
                </c:pt>
                <c:pt idx="72">
                  <c:v>44197</c:v>
                </c:pt>
                <c:pt idx="73">
                  <c:v>44228</c:v>
                </c:pt>
                <c:pt idx="74">
                  <c:v>44256</c:v>
                </c:pt>
                <c:pt idx="75">
                  <c:v>44287</c:v>
                </c:pt>
                <c:pt idx="76">
                  <c:v>44317</c:v>
                </c:pt>
                <c:pt idx="77">
                  <c:v>44348</c:v>
                </c:pt>
                <c:pt idx="78">
                  <c:v>44378</c:v>
                </c:pt>
                <c:pt idx="79">
                  <c:v>44409</c:v>
                </c:pt>
                <c:pt idx="80">
                  <c:v>44440</c:v>
                </c:pt>
                <c:pt idx="81">
                  <c:v>44470</c:v>
                </c:pt>
                <c:pt idx="82">
                  <c:v>44501</c:v>
                </c:pt>
                <c:pt idx="83">
                  <c:v>44531</c:v>
                </c:pt>
                <c:pt idx="84">
                  <c:v>44562</c:v>
                </c:pt>
                <c:pt idx="85">
                  <c:v>44593</c:v>
                </c:pt>
                <c:pt idx="86">
                  <c:v>44621</c:v>
                </c:pt>
                <c:pt idx="87">
                  <c:v>44652</c:v>
                </c:pt>
                <c:pt idx="88">
                  <c:v>44682</c:v>
                </c:pt>
                <c:pt idx="89">
                  <c:v>44713</c:v>
                </c:pt>
                <c:pt idx="90">
                  <c:v>44743</c:v>
                </c:pt>
                <c:pt idx="91">
                  <c:v>44774</c:v>
                </c:pt>
                <c:pt idx="92">
                  <c:v>44805</c:v>
                </c:pt>
                <c:pt idx="93">
                  <c:v>44835</c:v>
                </c:pt>
                <c:pt idx="94">
                  <c:v>44866</c:v>
                </c:pt>
                <c:pt idx="95">
                  <c:v>44896</c:v>
                </c:pt>
              </c:numCache>
            </c:numRef>
          </c:cat>
          <c:val>
            <c:numRef>
              <c:f>'Indexed violent crime'!$T$9:$T$104</c:f>
              <c:numCache>
                <c:formatCode>General</c:formatCode>
                <c:ptCount val="96"/>
                <c:pt idx="2">
                  <c:v>9.9148723084626897E-2</c:v>
                </c:pt>
                <c:pt idx="3">
                  <c:v>0.155733600400601</c:v>
                </c:pt>
                <c:pt idx="4">
                  <c:v>0.22145718577866799</c:v>
                </c:pt>
                <c:pt idx="5">
                  <c:v>0.23293273243198101</c:v>
                </c:pt>
                <c:pt idx="6">
                  <c:v>0.227966950425638</c:v>
                </c:pt>
                <c:pt idx="7">
                  <c:v>0.18744783842430299</c:v>
                </c:pt>
                <c:pt idx="8">
                  <c:v>0.14521782674011</c:v>
                </c:pt>
                <c:pt idx="9">
                  <c:v>0.16541478884994101</c:v>
                </c:pt>
                <c:pt idx="10">
                  <c:v>0.163912535469871</c:v>
                </c:pt>
                <c:pt idx="11">
                  <c:v>0.113253213153063</c:v>
                </c:pt>
                <c:pt idx="12">
                  <c:v>8.3458521115005693E-2</c:v>
                </c:pt>
                <c:pt idx="13">
                  <c:v>8.0537472875980495E-2</c:v>
                </c:pt>
                <c:pt idx="14">
                  <c:v>0.19328993490235299</c:v>
                </c:pt>
                <c:pt idx="15">
                  <c:v>0.30337172425304598</c:v>
                </c:pt>
                <c:pt idx="16">
                  <c:v>0.41086629944917402</c:v>
                </c:pt>
                <c:pt idx="17">
                  <c:v>0.469829744616925</c:v>
                </c:pt>
                <c:pt idx="18">
                  <c:v>0.44808879986646599</c:v>
                </c:pt>
                <c:pt idx="19">
                  <c:v>0.39233850776164197</c:v>
                </c:pt>
                <c:pt idx="20">
                  <c:v>0.35503254882323498</c:v>
                </c:pt>
                <c:pt idx="21">
                  <c:v>0.33471039893173099</c:v>
                </c:pt>
                <c:pt idx="22">
                  <c:v>0.30391420464029401</c:v>
                </c:pt>
                <c:pt idx="23">
                  <c:v>0.23101318644633601</c:v>
                </c:pt>
                <c:pt idx="24">
                  <c:v>0.163787347688199</c:v>
                </c:pt>
                <c:pt idx="25">
                  <c:v>0.14096144216324499</c:v>
                </c:pt>
                <c:pt idx="26">
                  <c:v>0.25980637623101299</c:v>
                </c:pt>
                <c:pt idx="27">
                  <c:v>0.30237022199966601</c:v>
                </c:pt>
                <c:pt idx="28">
                  <c:v>0.42179936571524002</c:v>
                </c:pt>
                <c:pt idx="29">
                  <c:v>0.45330495743615401</c:v>
                </c:pt>
                <c:pt idx="30">
                  <c:v>0.50438157235853798</c:v>
                </c:pt>
                <c:pt idx="31">
                  <c:v>0.48839926556501401</c:v>
                </c:pt>
                <c:pt idx="32">
                  <c:v>0.43577866800200299</c:v>
                </c:pt>
                <c:pt idx="33">
                  <c:v>0.49098647971957898</c:v>
                </c:pt>
                <c:pt idx="34">
                  <c:v>0.44733767317643103</c:v>
                </c:pt>
                <c:pt idx="35">
                  <c:v>0.32991153396761802</c:v>
                </c:pt>
                <c:pt idx="36">
                  <c:v>0.19470872976130901</c:v>
                </c:pt>
                <c:pt idx="37">
                  <c:v>0.20543314972458701</c:v>
                </c:pt>
                <c:pt idx="38">
                  <c:v>0.38945918878317498</c:v>
                </c:pt>
                <c:pt idx="39">
                  <c:v>0.54506760140210297</c:v>
                </c:pt>
                <c:pt idx="40">
                  <c:v>0.69308128859956597</c:v>
                </c:pt>
                <c:pt idx="41">
                  <c:v>0.72608913370055095</c:v>
                </c:pt>
                <c:pt idx="42">
                  <c:v>0.71398764813887505</c:v>
                </c:pt>
                <c:pt idx="43">
                  <c:v>0.65886329494241402</c:v>
                </c:pt>
                <c:pt idx="44">
                  <c:v>0.64425805374728795</c:v>
                </c:pt>
                <c:pt idx="45">
                  <c:v>0.71444667000500806</c:v>
                </c:pt>
                <c:pt idx="46">
                  <c:v>0.67380237022199996</c:v>
                </c:pt>
                <c:pt idx="47">
                  <c:v>0.54510933066266098</c:v>
                </c:pt>
                <c:pt idx="48">
                  <c:v>0.44324820564179601</c:v>
                </c:pt>
                <c:pt idx="49">
                  <c:v>0.53559505925554995</c:v>
                </c:pt>
                <c:pt idx="50">
                  <c:v>0.74795526623268205</c:v>
                </c:pt>
                <c:pt idx="51">
                  <c:v>0.876564847270906</c:v>
                </c:pt>
                <c:pt idx="52">
                  <c:v>0.97012184944082802</c:v>
                </c:pt>
                <c:pt idx="53">
                  <c:v>1.0090552495409799</c:v>
                </c:pt>
                <c:pt idx="54">
                  <c:v>0.99056918711400499</c:v>
                </c:pt>
                <c:pt idx="55">
                  <c:v>0.96106659989984999</c:v>
                </c:pt>
                <c:pt idx="56">
                  <c:v>0.94078617926890296</c:v>
                </c:pt>
                <c:pt idx="57">
                  <c:v>1.05708562844266</c:v>
                </c:pt>
                <c:pt idx="58">
                  <c:v>1.0143131363712199</c:v>
                </c:pt>
                <c:pt idx="59">
                  <c:v>0.91220163578701396</c:v>
                </c:pt>
                <c:pt idx="60">
                  <c:v>0.76402103154732104</c:v>
                </c:pt>
                <c:pt idx="61">
                  <c:v>0.887289267234184</c:v>
                </c:pt>
                <c:pt idx="62">
                  <c:v>1.16466366215991</c:v>
                </c:pt>
                <c:pt idx="63">
                  <c:v>1.0566683358370901</c:v>
                </c:pt>
                <c:pt idx="64">
                  <c:v>0.84130362209981602</c:v>
                </c:pt>
                <c:pt idx="65">
                  <c:v>0.586755132699048</c:v>
                </c:pt>
                <c:pt idx="66">
                  <c:v>0.74908195626773499</c:v>
                </c:pt>
                <c:pt idx="67">
                  <c:v>0.87502086463027895</c:v>
                </c:pt>
                <c:pt idx="68">
                  <c:v>1.0221582373560301</c:v>
                </c:pt>
                <c:pt idx="69">
                  <c:v>1.13319979969955</c:v>
                </c:pt>
                <c:pt idx="70">
                  <c:v>1.1417125688532801</c:v>
                </c:pt>
                <c:pt idx="71">
                  <c:v>1.02971123351694</c:v>
                </c:pt>
                <c:pt idx="72">
                  <c:v>0.89363211483892502</c:v>
                </c:pt>
                <c:pt idx="73">
                  <c:v>0.91758471039893197</c:v>
                </c:pt>
                <c:pt idx="74">
                  <c:v>1.2672759138708101</c:v>
                </c:pt>
                <c:pt idx="75">
                  <c:v>1.51372892672342</c:v>
                </c:pt>
                <c:pt idx="76">
                  <c:v>1.70480721081622</c:v>
                </c:pt>
                <c:pt idx="77">
                  <c:v>1.59159572692372</c:v>
                </c:pt>
                <c:pt idx="78">
                  <c:v>1.5392672341846101</c:v>
                </c:pt>
                <c:pt idx="79">
                  <c:v>1.4468369220497399</c:v>
                </c:pt>
                <c:pt idx="80">
                  <c:v>1.38632949424136</c:v>
                </c:pt>
                <c:pt idx="81">
                  <c:v>1.46732598898348</c:v>
                </c:pt>
                <c:pt idx="82">
                  <c:v>1.44220497412786</c:v>
                </c:pt>
                <c:pt idx="83">
                  <c:v>1.4070689367384399</c:v>
                </c:pt>
                <c:pt idx="84">
                  <c:v>1.1791854448339201</c:v>
                </c:pt>
                <c:pt idx="85">
                  <c:v>1.1268986813553701</c:v>
                </c:pt>
                <c:pt idx="86">
                  <c:v>1.42267568018695</c:v>
                </c:pt>
                <c:pt idx="87">
                  <c:v>1.76915373059589</c:v>
                </c:pt>
                <c:pt idx="88">
                  <c:v>2.20405608412619</c:v>
                </c:pt>
                <c:pt idx="89">
                  <c:v>2.2044733767317601</c:v>
                </c:pt>
                <c:pt idx="90">
                  <c:v>2.1037806710065099</c:v>
                </c:pt>
                <c:pt idx="91">
                  <c:v>1.9094892338507801</c:v>
                </c:pt>
                <c:pt idx="92">
                  <c:v>1.78680520781172</c:v>
                </c:pt>
                <c:pt idx="93">
                  <c:v>1.88390919712903</c:v>
                </c:pt>
                <c:pt idx="94">
                  <c:v>1.85106826907027</c:v>
                </c:pt>
                <c:pt idx="95">
                  <c:v>1.64029377399432</c:v>
                </c:pt>
              </c:numCache>
            </c:numRef>
          </c:val>
          <c:smooth val="0"/>
          <c:extLst>
            <c:ext xmlns:c16="http://schemas.microsoft.com/office/drawing/2014/chart" uri="{C3380CC4-5D6E-409C-BE32-E72D297353CC}">
              <c16:uniqueId val="{00000003-A4CC-4E21-8C8B-2923313A70B0}"/>
            </c:ext>
          </c:extLst>
        </c:ser>
        <c:dLbls>
          <c:showLegendKey val="0"/>
          <c:showVal val="0"/>
          <c:showCatName val="0"/>
          <c:showSerName val="0"/>
          <c:showPercent val="0"/>
          <c:showBubbleSize val="0"/>
        </c:dLbls>
        <c:smooth val="0"/>
        <c:axId val="412963504"/>
        <c:axId val="412963088"/>
      </c:lineChart>
      <c:dateAx>
        <c:axId val="412963504"/>
        <c:scaling>
          <c:orientation val="minMax"/>
        </c:scaling>
        <c:delete val="0"/>
        <c:axPos val="b"/>
        <c:numFmt formatCode="mmmm\ yyyy" sourceLinked="1"/>
        <c:majorTickMark val="none"/>
        <c:minorTickMark val="none"/>
        <c:tickLblPos val="low"/>
        <c:spPr>
          <a:noFill/>
          <a:ln w="9525"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12963088"/>
        <c:crosses val="autoZero"/>
        <c:auto val="1"/>
        <c:lblOffset val="100"/>
        <c:baseTimeUnit val="months"/>
        <c:majorUnit val="6"/>
        <c:majorTimeUnit val="months"/>
      </c:dateAx>
      <c:valAx>
        <c:axId val="412963088"/>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1296350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8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0.38227</cdr:x>
      <cdr:y>0.90944</cdr:y>
    </cdr:from>
    <cdr:to>
      <cdr:x>1</cdr:x>
      <cdr:y>0.98191</cdr:y>
    </cdr:to>
    <cdr:sp macro="" textlink="">
      <cdr:nvSpPr>
        <cdr:cNvPr id="2" name="TextBox 3">
          <a:extLst xmlns:a="http://schemas.openxmlformats.org/drawingml/2006/main">
            <a:ext uri="{FF2B5EF4-FFF2-40B4-BE49-F238E27FC236}">
              <a16:creationId xmlns:a16="http://schemas.microsoft.com/office/drawing/2014/main" id="{00000000-0008-0000-0300-000004000000}"/>
            </a:ext>
          </a:extLst>
        </cdr:cNvPr>
        <cdr:cNvSpPr txBox="1"/>
      </cdr:nvSpPr>
      <cdr:spPr>
        <a:xfrm xmlns:a="http://schemas.openxmlformats.org/drawingml/2006/main">
          <a:off x="1898336" y="3330273"/>
          <a:ext cx="3067667" cy="265378"/>
        </a:xfrm>
        <a:prstGeom xmlns:a="http://schemas.openxmlformats.org/drawingml/2006/main" prst="rect">
          <a:avLst/>
        </a:prstGeom>
        <a:solidFill xmlns:a="http://schemas.openxmlformats.org/drawingml/2006/main">
          <a:schemeClr val="bg1">
            <a:lumMod val="95000"/>
          </a:schemeClr>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1050" b="1" dirty="0">
              <a:solidFill>
                <a:schemeClr val="tx1">
                  <a:lumMod val="65000"/>
                  <a:lumOff val="35000"/>
                </a:schemeClr>
              </a:solidFill>
              <a:latin typeface="Arial" panose="020B0604020202020204" pitchFamily="34" charset="0"/>
              <a:cs typeface="Arial" panose="020B0604020202020204" pitchFamily="34" charset="0"/>
            </a:rPr>
            <a:t>&lt;- More peaceful	Less peaceful -&gt;</a:t>
          </a:r>
        </a:p>
      </cdr:txBody>
    </cdr:sp>
  </cdr:relSizeAnchor>
</c:userShapes>
</file>

<file path=ppt/drawings/drawing2.xml><?xml version="1.0" encoding="utf-8"?>
<c:userShapes xmlns:c="http://schemas.openxmlformats.org/drawingml/2006/chart">
  <cdr:relSizeAnchor xmlns:cdr="http://schemas.openxmlformats.org/drawingml/2006/chartDrawing">
    <cdr:from>
      <cdr:x>0.03236</cdr:x>
      <cdr:y>0.48281</cdr:y>
    </cdr:from>
    <cdr:to>
      <cdr:x>0.08302</cdr:x>
      <cdr:y>0.88298</cdr:y>
    </cdr:to>
    <cdr:sp macro="" textlink="">
      <cdr:nvSpPr>
        <cdr:cNvPr id="6" name="TextBox 5"/>
        <cdr:cNvSpPr txBox="1"/>
      </cdr:nvSpPr>
      <cdr:spPr>
        <a:xfrm xmlns:a="http://schemas.openxmlformats.org/drawingml/2006/main" rot="16200000">
          <a:off x="-341467" y="1896543"/>
          <a:ext cx="1174628" cy="2158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b="1" i="0" u="none" strike="noStrike" dirty="0">
              <a:solidFill>
                <a:srgbClr val="000000"/>
              </a:solidFill>
              <a:latin typeface="Arial" panose="020B0604020202020204" pitchFamily="34" charset="0"/>
              <a:cs typeface="Arial" panose="020B0604020202020204" pitchFamily="34" charset="0"/>
            </a:rPr>
            <a:t>&lt;-  </a:t>
          </a:r>
          <a:fld id="{AAF41A9B-1DD5-41A8-941E-AE7472046E86}" type="TxLink">
            <a:rPr lang="en-US" sz="700" b="1" i="0" u="none" strike="noStrike" cap="all">
              <a:solidFill>
                <a:srgbClr val="000000"/>
              </a:solidFill>
              <a:latin typeface="Arial" panose="020B0604020202020204" pitchFamily="34" charset="0"/>
              <a:cs typeface="Arial" panose="020B0604020202020204" pitchFamily="34" charset="0"/>
            </a:rPr>
            <a:pPr/>
            <a:t>More peaceful</a:t>
          </a:fld>
          <a:endParaRPr lang="en-AU" sz="800" b="1" cap="all"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0.02647</cdr:x>
      <cdr:y>0.07467</cdr:y>
    </cdr:from>
    <cdr:to>
      <cdr:x>0.08415</cdr:x>
      <cdr:y>0.44</cdr:y>
    </cdr:to>
    <cdr:sp macro="" textlink="">
      <cdr:nvSpPr>
        <cdr:cNvPr id="7" name="TextBox 1"/>
        <cdr:cNvSpPr txBox="1"/>
      </cdr:nvSpPr>
      <cdr:spPr>
        <a:xfrm xmlns:a="http://schemas.openxmlformats.org/drawingml/2006/main" rot="16200000">
          <a:off x="-300476" y="632455"/>
          <a:ext cx="1072355" cy="2458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52FBD7F1-B71C-4E4E-9ED6-1898F1DE9F45}" type="TxLink">
            <a:rPr lang="en-US" sz="700" b="1" i="0" u="none" strike="noStrike" cap="all">
              <a:solidFill>
                <a:srgbClr val="000000"/>
              </a:solidFill>
              <a:latin typeface="Arial" panose="020B0604020202020204" pitchFamily="34" charset="0"/>
              <a:cs typeface="Arial" panose="020B0604020202020204" pitchFamily="34" charset="0"/>
            </a:rPr>
            <a:pPr/>
            <a:t>Less peaceful</a:t>
          </a:fld>
          <a:r>
            <a:rPr lang="en-US" sz="800" b="1" i="0" u="none" strike="noStrike" dirty="0">
              <a:solidFill>
                <a:srgbClr val="000000"/>
              </a:solidFill>
              <a:latin typeface="Graphik Light" panose="020B0403030202060203" pitchFamily="34" charset="0"/>
              <a:cs typeface="Calibri"/>
            </a:rPr>
            <a:t>  -&gt;</a:t>
          </a:r>
          <a:endParaRPr lang="en-AU" sz="800" b="1" dirty="0">
            <a:latin typeface="Graphik Light" panose="020B0403030202060203"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0.94926</cdr:y>
    </cdr:from>
    <cdr:to>
      <cdr:x>0.17527</cdr:x>
      <cdr:y>1</cdr:y>
    </cdr:to>
    <cdr:sp macro="" textlink="">
      <cdr:nvSpPr>
        <cdr:cNvPr id="2" name="TextBox 1">
          <a:extLst xmlns:a="http://schemas.openxmlformats.org/drawingml/2006/main">
            <a:ext uri="{FF2B5EF4-FFF2-40B4-BE49-F238E27FC236}">
              <a16:creationId xmlns:a16="http://schemas.microsoft.com/office/drawing/2014/main" id="{8C9F713B-A4DA-5910-EC82-B76D3FD43E0C}"/>
            </a:ext>
          </a:extLst>
        </cdr:cNvPr>
        <cdr:cNvSpPr txBox="1"/>
      </cdr:nvSpPr>
      <cdr:spPr>
        <a:xfrm xmlns:a="http://schemas.openxmlformats.org/drawingml/2006/main">
          <a:off x="0" y="3138490"/>
          <a:ext cx="914400" cy="1677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AU" sz="700" dirty="0"/>
            <a:t>*T</a:t>
          </a:r>
          <a:r>
            <a:rPr lang="en-US" sz="700" dirty="0"/>
            <a:t>he organized crime-related homicides figure for 2022 is an estimate based on trends from the previous three years.</a:t>
          </a:r>
          <a:endParaRPr lang="en-AU" sz="700" dirty="0"/>
        </a:p>
      </cdr:txBody>
    </cdr:sp>
  </cdr:relSizeAnchor>
</c:userShapes>
</file>

<file path=ppt/drawings/drawing4.xml><?xml version="1.0" encoding="utf-8"?>
<c:userShapes xmlns:c="http://schemas.openxmlformats.org/drawingml/2006/chart">
  <cdr:relSizeAnchor xmlns:cdr="http://schemas.openxmlformats.org/drawingml/2006/chartDrawing">
    <cdr:from>
      <cdr:x>0.16405</cdr:x>
      <cdr:y>0.1664</cdr:y>
    </cdr:from>
    <cdr:to>
      <cdr:x>0.53138</cdr:x>
      <cdr:y>0.2507</cdr:y>
    </cdr:to>
    <cdr:sp macro="" textlink="">
      <cdr:nvSpPr>
        <cdr:cNvPr id="2" name="TextBox 1">
          <a:extLst xmlns:a="http://schemas.openxmlformats.org/drawingml/2006/main">
            <a:ext uri="{FF2B5EF4-FFF2-40B4-BE49-F238E27FC236}">
              <a16:creationId xmlns:a16="http://schemas.microsoft.com/office/drawing/2014/main" id="{432F6750-E36A-2E7A-C700-B25D33AF99C8}"/>
            </a:ext>
          </a:extLst>
        </cdr:cNvPr>
        <cdr:cNvSpPr txBox="1"/>
      </cdr:nvSpPr>
      <cdr:spPr>
        <a:xfrm xmlns:a="http://schemas.openxmlformats.org/drawingml/2006/main">
          <a:off x="863600" y="620098"/>
          <a:ext cx="1933687" cy="31411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en-AU" sz="100" baseline="0" dirty="0">
            <a:latin typeface="Arial" panose="020B0604020202020204" pitchFamily="34" charset="0"/>
            <a:cs typeface="Arial" panose="020B0604020202020204" pitchFamily="34" charset="0"/>
          </a:endParaRPr>
        </a:p>
        <a:p xmlns:a="http://schemas.openxmlformats.org/drawingml/2006/main">
          <a:r>
            <a:rPr lang="en-AU" sz="800" baseline="0" dirty="0">
              <a:latin typeface="Arial" panose="020B0604020202020204" pitchFamily="34" charset="0"/>
              <a:cs typeface="Arial" panose="020B0604020202020204" pitchFamily="34" charset="0"/>
            </a:rPr>
            <a:t>Monthly rate</a:t>
          </a:r>
        </a:p>
        <a:p xmlns:a="http://schemas.openxmlformats.org/drawingml/2006/main">
          <a:r>
            <a:rPr lang="en-AU" sz="800" dirty="0">
              <a:latin typeface="Arial" panose="020B0604020202020204" pitchFamily="34" charset="0"/>
              <a:cs typeface="Arial" panose="020B0604020202020204" pitchFamily="34" charset="0"/>
            </a:rPr>
            <a:t>3-month moving average</a:t>
          </a:r>
        </a:p>
      </cdr:txBody>
    </cdr:sp>
  </cdr:relSizeAnchor>
  <cdr:relSizeAnchor xmlns:cdr="http://schemas.openxmlformats.org/drawingml/2006/chartDrawing">
    <cdr:from>
      <cdr:x>0.14008</cdr:x>
      <cdr:y>0.23297</cdr:y>
    </cdr:from>
    <cdr:to>
      <cdr:x>0.16948</cdr:x>
      <cdr:y>0.23297</cdr:y>
    </cdr:to>
    <cdr:cxnSp macro="">
      <cdr:nvCxnSpPr>
        <cdr:cNvPr id="3" name="Straight Connector 2">
          <a:extLst xmlns:a="http://schemas.openxmlformats.org/drawingml/2006/main">
            <a:ext uri="{FF2B5EF4-FFF2-40B4-BE49-F238E27FC236}">
              <a16:creationId xmlns:a16="http://schemas.microsoft.com/office/drawing/2014/main" id="{70153C26-E4B8-813F-103F-C07C5235CE1A}"/>
            </a:ext>
          </a:extLst>
        </cdr:cNvPr>
        <cdr:cNvCxnSpPr/>
      </cdr:nvCxnSpPr>
      <cdr:spPr>
        <a:xfrm xmlns:a="http://schemas.openxmlformats.org/drawingml/2006/main">
          <a:off x="737394" y="868167"/>
          <a:ext cx="154781" cy="0"/>
        </a:xfrm>
        <a:prstGeom xmlns:a="http://schemas.openxmlformats.org/drawingml/2006/main" prst="line">
          <a:avLst/>
        </a:prstGeom>
        <a:ln xmlns:a="http://schemas.openxmlformats.org/drawingml/2006/main" w="57150">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0.13785</cdr:x>
      <cdr:y>0.19939</cdr:y>
    </cdr:from>
    <cdr:to>
      <cdr:x>0.174</cdr:x>
      <cdr:y>0.19939</cdr:y>
    </cdr:to>
    <cdr:cxnSp macro="">
      <cdr:nvCxnSpPr>
        <cdr:cNvPr id="4" name="Straight Connector 3">
          <a:extLst xmlns:a="http://schemas.openxmlformats.org/drawingml/2006/main">
            <a:ext uri="{FF2B5EF4-FFF2-40B4-BE49-F238E27FC236}">
              <a16:creationId xmlns:a16="http://schemas.microsoft.com/office/drawing/2014/main" id="{85DA8151-6383-10E0-96BD-54564260B7B7}"/>
            </a:ext>
          </a:extLst>
        </cdr:cNvPr>
        <cdr:cNvCxnSpPr/>
      </cdr:nvCxnSpPr>
      <cdr:spPr>
        <a:xfrm xmlns:a="http://schemas.openxmlformats.org/drawingml/2006/main">
          <a:off x="725654" y="743038"/>
          <a:ext cx="190334" cy="0"/>
        </a:xfrm>
        <a:prstGeom xmlns:a="http://schemas.openxmlformats.org/drawingml/2006/main" prst="line">
          <a:avLst/>
        </a:prstGeom>
        <a:ln xmlns:a="http://schemas.openxmlformats.org/drawingml/2006/main" w="571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0.72061</cdr:x>
      <cdr:y>0.19617</cdr:y>
    </cdr:from>
    <cdr:to>
      <cdr:x>0.98864</cdr:x>
      <cdr:y>0.25392</cdr:y>
    </cdr:to>
    <cdr:sp macro="" textlink="">
      <cdr:nvSpPr>
        <cdr:cNvPr id="5" name="TextBox 17">
          <a:extLst xmlns:a="http://schemas.openxmlformats.org/drawingml/2006/main">
            <a:ext uri="{FF2B5EF4-FFF2-40B4-BE49-F238E27FC236}">
              <a16:creationId xmlns:a16="http://schemas.microsoft.com/office/drawing/2014/main" id="{17BFF4E6-8EE3-9D46-9FA5-0E1CC072810C}"/>
            </a:ext>
          </a:extLst>
        </cdr:cNvPr>
        <cdr:cNvSpPr txBox="1"/>
      </cdr:nvSpPr>
      <cdr:spPr>
        <a:xfrm xmlns:a="http://schemas.openxmlformats.org/drawingml/2006/main">
          <a:off x="3793411" y="731007"/>
          <a:ext cx="1410964" cy="21523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AU" sz="700" b="1" dirty="0">
              <a:solidFill>
                <a:schemeClr val="accent2"/>
              </a:solidFill>
            </a:rPr>
            <a:t>HOMICIDE WITH A FIREARM</a:t>
          </a:r>
        </a:p>
      </cdr:txBody>
    </cdr:sp>
  </cdr:relSizeAnchor>
  <cdr:relSizeAnchor xmlns:cdr="http://schemas.openxmlformats.org/drawingml/2006/chartDrawing">
    <cdr:from>
      <cdr:x>0.73207</cdr:x>
      <cdr:y>0.48784</cdr:y>
    </cdr:from>
    <cdr:to>
      <cdr:x>0.99462</cdr:x>
      <cdr:y>0.5456</cdr:y>
    </cdr:to>
    <cdr:sp macro="" textlink="">
      <cdr:nvSpPr>
        <cdr:cNvPr id="6" name="TextBox 17">
          <a:extLst xmlns:a="http://schemas.openxmlformats.org/drawingml/2006/main">
            <a:ext uri="{FF2B5EF4-FFF2-40B4-BE49-F238E27FC236}">
              <a16:creationId xmlns:a16="http://schemas.microsoft.com/office/drawing/2014/main" id="{8763DB93-FF70-DC20-5DD9-9164ACBA33BD}"/>
            </a:ext>
          </a:extLst>
        </cdr:cNvPr>
        <cdr:cNvSpPr txBox="1"/>
      </cdr:nvSpPr>
      <cdr:spPr>
        <a:xfrm xmlns:a="http://schemas.openxmlformats.org/drawingml/2006/main">
          <a:off x="3853728" y="1817922"/>
          <a:ext cx="1382110" cy="21523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AU" sz="700" b="1" dirty="0">
              <a:solidFill>
                <a:schemeClr val="accent4"/>
              </a:solidFill>
            </a:rPr>
            <a:t>ASSAULT</a:t>
          </a:r>
          <a:r>
            <a:rPr lang="en-AU" sz="700" b="1" baseline="0" dirty="0">
              <a:solidFill>
                <a:schemeClr val="accent4"/>
              </a:solidFill>
            </a:rPr>
            <a:t> WITH A FIREARM</a:t>
          </a:r>
          <a:endParaRPr lang="en-AU" sz="700" b="1" dirty="0">
            <a:solidFill>
              <a:schemeClr val="accent4"/>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0.84708</cdr:x>
      <cdr:y>0.43775</cdr:y>
    </cdr:from>
    <cdr:to>
      <cdr:x>0.98972</cdr:x>
      <cdr:y>0.49296</cdr:y>
    </cdr:to>
    <cdr:sp macro="" textlink="">
      <cdr:nvSpPr>
        <cdr:cNvPr id="2" name="TextBox 17">
          <a:extLst xmlns:a="http://schemas.openxmlformats.org/drawingml/2006/main">
            <a:ext uri="{FF2B5EF4-FFF2-40B4-BE49-F238E27FC236}">
              <a16:creationId xmlns:a16="http://schemas.microsoft.com/office/drawing/2014/main" id="{5E525CF1-55D8-4D20-3897-D81BCFA21C86}"/>
            </a:ext>
          </a:extLst>
        </cdr:cNvPr>
        <cdr:cNvSpPr txBox="1"/>
      </cdr:nvSpPr>
      <cdr:spPr>
        <a:xfrm xmlns:a="http://schemas.openxmlformats.org/drawingml/2006/main">
          <a:off x="4657018" y="1708090"/>
          <a:ext cx="784189" cy="21544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AU" sz="800" b="1" dirty="0">
              <a:solidFill>
                <a:schemeClr val="accent1">
                  <a:lumMod val="75000"/>
                </a:schemeClr>
              </a:solidFill>
            </a:rPr>
            <a:t>EXTORTION</a:t>
          </a:r>
        </a:p>
      </cdr:txBody>
    </cdr:sp>
  </cdr:relSizeAnchor>
  <cdr:relSizeAnchor xmlns:cdr="http://schemas.openxmlformats.org/drawingml/2006/chartDrawing">
    <cdr:from>
      <cdr:x>0.80871</cdr:x>
      <cdr:y>0.56074</cdr:y>
    </cdr:from>
    <cdr:to>
      <cdr:x>0.98751</cdr:x>
      <cdr:y>0.61596</cdr:y>
    </cdr:to>
    <cdr:sp macro="" textlink="">
      <cdr:nvSpPr>
        <cdr:cNvPr id="3" name="TextBox 17">
          <a:extLst xmlns:a="http://schemas.openxmlformats.org/drawingml/2006/main">
            <a:ext uri="{FF2B5EF4-FFF2-40B4-BE49-F238E27FC236}">
              <a16:creationId xmlns:a16="http://schemas.microsoft.com/office/drawing/2014/main" id="{C50F8A54-5696-E691-B4E2-A836393179BE}"/>
            </a:ext>
          </a:extLst>
        </cdr:cNvPr>
        <cdr:cNvSpPr txBox="1"/>
      </cdr:nvSpPr>
      <cdr:spPr>
        <a:xfrm xmlns:a="http://schemas.openxmlformats.org/drawingml/2006/main">
          <a:off x="4446049" y="2188020"/>
          <a:ext cx="982961" cy="21544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AU" sz="800" b="1" dirty="0">
              <a:solidFill>
                <a:schemeClr val="accent2"/>
              </a:solidFill>
            </a:rPr>
            <a:t>MAJOR</a:t>
          </a:r>
          <a:r>
            <a:rPr lang="en-AU" sz="800" b="1" baseline="0" dirty="0">
              <a:solidFill>
                <a:schemeClr val="accent2"/>
              </a:solidFill>
            </a:rPr>
            <a:t> CRIMES</a:t>
          </a:r>
          <a:endParaRPr lang="en-AU" sz="800" b="1" dirty="0">
            <a:solidFill>
              <a:schemeClr val="accent2"/>
            </a:solidFill>
          </a:endParaRPr>
        </a:p>
      </cdr:txBody>
    </cdr:sp>
  </cdr:relSizeAnchor>
  <cdr:relSizeAnchor xmlns:cdr="http://schemas.openxmlformats.org/drawingml/2006/chartDrawing">
    <cdr:from>
      <cdr:x>0.59786</cdr:x>
      <cdr:y>0.73866</cdr:y>
    </cdr:from>
    <cdr:to>
      <cdr:x>1</cdr:x>
      <cdr:y>0.79388</cdr:y>
    </cdr:to>
    <cdr:sp macro="" textlink="">
      <cdr:nvSpPr>
        <cdr:cNvPr id="4" name="TextBox 17">
          <a:extLst xmlns:a="http://schemas.openxmlformats.org/drawingml/2006/main">
            <a:ext uri="{FF2B5EF4-FFF2-40B4-BE49-F238E27FC236}">
              <a16:creationId xmlns:a16="http://schemas.microsoft.com/office/drawing/2014/main" id="{7F201990-65F0-68F9-2042-009834072383}"/>
            </a:ext>
          </a:extLst>
        </cdr:cNvPr>
        <cdr:cNvSpPr txBox="1"/>
      </cdr:nvSpPr>
      <cdr:spPr>
        <a:xfrm xmlns:a="http://schemas.openxmlformats.org/drawingml/2006/main">
          <a:off x="3286838" y="2882274"/>
          <a:ext cx="2210862" cy="21544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AU" sz="800" b="1" dirty="0">
              <a:solidFill>
                <a:schemeClr val="accent6"/>
              </a:solidFill>
            </a:rPr>
            <a:t>KIDNAPPING AND HUMAN</a:t>
          </a:r>
          <a:r>
            <a:rPr lang="en-AU" sz="800" b="1" baseline="0" dirty="0">
              <a:solidFill>
                <a:schemeClr val="accent6"/>
              </a:solidFill>
            </a:rPr>
            <a:t> TRAFFICKING</a:t>
          </a:r>
          <a:endParaRPr lang="en-AU" sz="800" b="1" dirty="0">
            <a:solidFill>
              <a:schemeClr val="accent6"/>
            </a:solidFill>
          </a:endParaRPr>
        </a:p>
      </cdr:txBody>
    </cdr:sp>
  </cdr:relSizeAnchor>
  <cdr:relSizeAnchor xmlns:cdr="http://schemas.openxmlformats.org/drawingml/2006/chartDrawing">
    <cdr:from>
      <cdr:x>0.76114</cdr:x>
      <cdr:y>0.03862</cdr:y>
    </cdr:from>
    <cdr:to>
      <cdr:x>1</cdr:x>
      <cdr:y>0.09383</cdr:y>
    </cdr:to>
    <cdr:sp macro="" textlink="">
      <cdr:nvSpPr>
        <cdr:cNvPr id="5" name="TextBox 17">
          <a:extLst xmlns:a="http://schemas.openxmlformats.org/drawingml/2006/main">
            <a:ext uri="{FF2B5EF4-FFF2-40B4-BE49-F238E27FC236}">
              <a16:creationId xmlns:a16="http://schemas.microsoft.com/office/drawing/2014/main" id="{5E525CF1-55D8-4D20-3897-D81BCFA21C86}"/>
            </a:ext>
          </a:extLst>
        </cdr:cNvPr>
        <cdr:cNvSpPr txBox="1"/>
      </cdr:nvSpPr>
      <cdr:spPr>
        <a:xfrm xmlns:a="http://schemas.openxmlformats.org/drawingml/2006/main">
          <a:off x="4184520" y="150689"/>
          <a:ext cx="1313180" cy="21544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AU" sz="800" b="1" dirty="0">
              <a:solidFill>
                <a:schemeClr val="accent2">
                  <a:lumMod val="50000"/>
                </a:schemeClr>
              </a:solidFill>
            </a:rPr>
            <a:t>RETAIL DRUG CRIMES</a:t>
          </a:r>
        </a:p>
      </cdr:txBody>
    </cdr:sp>
  </cdr:relSizeAnchor>
  <cdr:relSizeAnchor xmlns:cdr="http://schemas.openxmlformats.org/drawingml/2006/chartDrawing">
    <cdr:from>
      <cdr:x>0.22605</cdr:x>
      <cdr:y>0.10388</cdr:y>
    </cdr:from>
    <cdr:to>
      <cdr:x>0.55009</cdr:x>
      <cdr:y>0.18532</cdr:y>
    </cdr:to>
    <cdr:sp macro="" textlink="">
      <cdr:nvSpPr>
        <cdr:cNvPr id="10" name="TextBox 9">
          <a:extLst xmlns:a="http://schemas.openxmlformats.org/drawingml/2006/main">
            <a:ext uri="{FF2B5EF4-FFF2-40B4-BE49-F238E27FC236}">
              <a16:creationId xmlns:a16="http://schemas.microsoft.com/office/drawing/2014/main" id="{00000000-0008-0000-2000-00000A000000}"/>
            </a:ext>
          </a:extLst>
        </cdr:cNvPr>
        <cdr:cNvSpPr txBox="1"/>
      </cdr:nvSpPr>
      <cdr:spPr>
        <a:xfrm xmlns:a="http://schemas.openxmlformats.org/drawingml/2006/main">
          <a:off x="1242755" y="405350"/>
          <a:ext cx="1781458" cy="31777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1000" dirty="0">
              <a:latin typeface="Arial" panose="020B0604020202020204" pitchFamily="34" charset="0"/>
              <a:cs typeface="Arial" panose="020B0604020202020204" pitchFamily="34" charset="0"/>
            </a:rPr>
            <a:t>Indexed trend</a:t>
          </a:r>
        </a:p>
        <a:p xmlns:a="http://schemas.openxmlformats.org/drawingml/2006/main">
          <a:r>
            <a:rPr lang="en-AU" sz="1000" dirty="0">
              <a:latin typeface="Arial" panose="020B0604020202020204" pitchFamily="34" charset="0"/>
              <a:cs typeface="Arial" panose="020B0604020202020204" pitchFamily="34" charset="0"/>
            </a:rPr>
            <a:t>3-</a:t>
          </a:r>
          <a:r>
            <a:rPr lang="en-AU" sz="1000" baseline="0" dirty="0">
              <a:latin typeface="Arial" panose="020B0604020202020204" pitchFamily="34" charset="0"/>
              <a:cs typeface="Arial" panose="020B0604020202020204" pitchFamily="34" charset="0"/>
            </a:rPr>
            <a:t>month moving average</a:t>
          </a:r>
        </a:p>
      </cdr:txBody>
    </cdr:sp>
  </cdr:relSizeAnchor>
  <cdr:relSizeAnchor xmlns:cdr="http://schemas.openxmlformats.org/drawingml/2006/chartDrawing">
    <cdr:from>
      <cdr:x>0.19799</cdr:x>
      <cdr:y>0.17417</cdr:y>
    </cdr:from>
    <cdr:to>
      <cdr:x>0.22857</cdr:x>
      <cdr:y>0.17417</cdr:y>
    </cdr:to>
    <cdr:cxnSp macro="">
      <cdr:nvCxnSpPr>
        <cdr:cNvPr id="11" name="Straight Connector 10">
          <a:extLst xmlns:a="http://schemas.openxmlformats.org/drawingml/2006/main">
            <a:ext uri="{FF2B5EF4-FFF2-40B4-BE49-F238E27FC236}">
              <a16:creationId xmlns:a16="http://schemas.microsoft.com/office/drawing/2014/main" id="{00000000-0008-0000-2000-00000B000000}"/>
            </a:ext>
          </a:extLst>
        </cdr:cNvPr>
        <cdr:cNvCxnSpPr/>
      </cdr:nvCxnSpPr>
      <cdr:spPr>
        <a:xfrm xmlns:a="http://schemas.openxmlformats.org/drawingml/2006/main">
          <a:off x="1088493" y="679617"/>
          <a:ext cx="168120" cy="0"/>
        </a:xfrm>
        <a:prstGeom xmlns:a="http://schemas.openxmlformats.org/drawingml/2006/main" prst="line">
          <a:avLst/>
        </a:prstGeom>
        <a:ln xmlns:a="http://schemas.openxmlformats.org/drawingml/2006/main" w="57150">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0.19717</cdr:x>
      <cdr:y>0.1362</cdr:y>
    </cdr:from>
    <cdr:to>
      <cdr:x>0.23639</cdr:x>
      <cdr:y>0.1362</cdr:y>
    </cdr:to>
    <cdr:cxnSp macro="">
      <cdr:nvCxnSpPr>
        <cdr:cNvPr id="12" name="Straight Connector 11">
          <a:extLst xmlns:a="http://schemas.openxmlformats.org/drawingml/2006/main">
            <a:ext uri="{FF2B5EF4-FFF2-40B4-BE49-F238E27FC236}">
              <a16:creationId xmlns:a16="http://schemas.microsoft.com/office/drawing/2014/main" id="{00000000-0008-0000-2000-00000C000000}"/>
            </a:ext>
          </a:extLst>
        </cdr:cNvPr>
        <cdr:cNvCxnSpPr/>
      </cdr:nvCxnSpPr>
      <cdr:spPr>
        <a:xfrm xmlns:a="http://schemas.openxmlformats.org/drawingml/2006/main">
          <a:off x="1083981" y="531441"/>
          <a:ext cx="215641" cy="0"/>
        </a:xfrm>
        <a:prstGeom xmlns:a="http://schemas.openxmlformats.org/drawingml/2006/main" prst="line">
          <a:avLst/>
        </a:prstGeom>
        <a:ln xmlns:a="http://schemas.openxmlformats.org/drawingml/2006/main" w="57150">
          <a:solidFill>
            <a:schemeClr val="tx1"/>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0.72897</cdr:x>
      <cdr:y>0.05544</cdr:y>
    </cdr:from>
    <cdr:to>
      <cdr:x>0.96473</cdr:x>
      <cdr:y>0.11855</cdr:y>
    </cdr:to>
    <cdr:sp macro="" textlink="">
      <cdr:nvSpPr>
        <cdr:cNvPr id="2" name="TextBox 17">
          <a:extLst xmlns:a="http://schemas.openxmlformats.org/drawingml/2006/main">
            <a:ext uri="{FF2B5EF4-FFF2-40B4-BE49-F238E27FC236}">
              <a16:creationId xmlns:a16="http://schemas.microsoft.com/office/drawing/2014/main" id="{AEBAFD71-2F8C-4010-C06B-5F8FE8BA6BF6}"/>
            </a:ext>
          </a:extLst>
        </cdr:cNvPr>
        <cdr:cNvSpPr txBox="1"/>
      </cdr:nvSpPr>
      <cdr:spPr>
        <a:xfrm xmlns:a="http://schemas.openxmlformats.org/drawingml/2006/main">
          <a:off x="3802580" y="202762"/>
          <a:ext cx="1229824" cy="23083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AU" sz="900" b="1" dirty="0">
              <a:solidFill>
                <a:schemeClr val="accent4"/>
              </a:solidFill>
            </a:rPr>
            <a:t>SEXUAL</a:t>
          </a:r>
          <a:r>
            <a:rPr lang="en-AU" sz="900" b="1" baseline="0" dirty="0">
              <a:solidFill>
                <a:schemeClr val="accent4"/>
              </a:solidFill>
            </a:rPr>
            <a:t> ASSAULT</a:t>
          </a:r>
          <a:endParaRPr lang="en-AU" sz="900" b="1" dirty="0">
            <a:solidFill>
              <a:schemeClr val="accent4"/>
            </a:solidFill>
          </a:endParaRPr>
        </a:p>
      </cdr:txBody>
    </cdr:sp>
  </cdr:relSizeAnchor>
  <cdr:relSizeAnchor xmlns:cdr="http://schemas.openxmlformats.org/drawingml/2006/chartDrawing">
    <cdr:from>
      <cdr:x>0.82668</cdr:x>
      <cdr:y>0.37682</cdr:y>
    </cdr:from>
    <cdr:to>
      <cdr:x>0.97517</cdr:x>
      <cdr:y>0.4778</cdr:y>
    </cdr:to>
    <cdr:sp macro="" textlink="">
      <cdr:nvSpPr>
        <cdr:cNvPr id="3" name="TextBox 17">
          <a:extLst xmlns:a="http://schemas.openxmlformats.org/drawingml/2006/main">
            <a:ext uri="{FF2B5EF4-FFF2-40B4-BE49-F238E27FC236}">
              <a16:creationId xmlns:a16="http://schemas.microsoft.com/office/drawing/2014/main" id="{82B209CE-68A2-D368-D4CF-F05202C89741}"/>
            </a:ext>
          </a:extLst>
        </cdr:cNvPr>
        <cdr:cNvSpPr txBox="1"/>
      </cdr:nvSpPr>
      <cdr:spPr>
        <a:xfrm xmlns:a="http://schemas.openxmlformats.org/drawingml/2006/main">
          <a:off x="4312289" y="1378166"/>
          <a:ext cx="774571" cy="36933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AU" sz="900" b="1" dirty="0">
              <a:solidFill>
                <a:schemeClr val="accent2"/>
              </a:solidFill>
            </a:rPr>
            <a:t>FAMILY</a:t>
          </a:r>
        </a:p>
        <a:p xmlns:a="http://schemas.openxmlformats.org/drawingml/2006/main">
          <a:r>
            <a:rPr lang="en-AU" sz="900" b="1" dirty="0">
              <a:solidFill>
                <a:schemeClr val="accent2"/>
              </a:solidFill>
            </a:rPr>
            <a:t>VIOLENCE</a:t>
          </a:r>
        </a:p>
      </cdr:txBody>
    </cdr:sp>
  </cdr:relSizeAnchor>
  <cdr:relSizeAnchor xmlns:cdr="http://schemas.openxmlformats.org/drawingml/2006/chartDrawing">
    <cdr:from>
      <cdr:x>0.83357</cdr:x>
      <cdr:y>0.52279</cdr:y>
    </cdr:from>
    <cdr:to>
      <cdr:x>0.97346</cdr:x>
      <cdr:y>0.58591</cdr:y>
    </cdr:to>
    <cdr:sp macro="" textlink="">
      <cdr:nvSpPr>
        <cdr:cNvPr id="4" name="TextBox 17">
          <a:extLst xmlns:a="http://schemas.openxmlformats.org/drawingml/2006/main">
            <a:ext uri="{FF2B5EF4-FFF2-40B4-BE49-F238E27FC236}">
              <a16:creationId xmlns:a16="http://schemas.microsoft.com/office/drawing/2014/main" id="{B73029D3-119F-946C-3C38-83E5030C130B}"/>
            </a:ext>
          </a:extLst>
        </cdr:cNvPr>
        <cdr:cNvSpPr txBox="1"/>
      </cdr:nvSpPr>
      <cdr:spPr>
        <a:xfrm xmlns:a="http://schemas.openxmlformats.org/drawingml/2006/main">
          <a:off x="4348249" y="1912052"/>
          <a:ext cx="729687" cy="23083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AU" sz="900" b="1" baseline="0" dirty="0">
              <a:solidFill>
                <a:schemeClr val="accent2">
                  <a:lumMod val="50000"/>
                </a:schemeClr>
              </a:solidFill>
            </a:rPr>
            <a:t>ASSAULT</a:t>
          </a:r>
          <a:endParaRPr lang="en-AU" sz="900" b="1" dirty="0">
            <a:solidFill>
              <a:schemeClr val="accent2">
                <a:lumMod val="50000"/>
              </a:schemeClr>
            </a:solidFill>
          </a:endParaRPr>
        </a:p>
      </cdr:txBody>
    </cdr:sp>
  </cdr:relSizeAnchor>
  <cdr:relSizeAnchor xmlns:cdr="http://schemas.openxmlformats.org/drawingml/2006/chartDrawing">
    <cdr:from>
      <cdr:x>0.83425</cdr:x>
      <cdr:y>0.69005</cdr:y>
    </cdr:from>
    <cdr:to>
      <cdr:x>0.98028</cdr:x>
      <cdr:y>0.75316</cdr:y>
    </cdr:to>
    <cdr:sp macro="" textlink="">
      <cdr:nvSpPr>
        <cdr:cNvPr id="5" name="TextBox 17">
          <a:extLst xmlns:a="http://schemas.openxmlformats.org/drawingml/2006/main">
            <a:ext uri="{FF2B5EF4-FFF2-40B4-BE49-F238E27FC236}">
              <a16:creationId xmlns:a16="http://schemas.microsoft.com/office/drawing/2014/main" id="{1B584562-30E4-56A4-E78E-1FD0DD3D9459}"/>
            </a:ext>
          </a:extLst>
        </cdr:cNvPr>
        <cdr:cNvSpPr txBox="1"/>
      </cdr:nvSpPr>
      <cdr:spPr>
        <a:xfrm xmlns:a="http://schemas.openxmlformats.org/drawingml/2006/main">
          <a:off x="4351764" y="2523775"/>
          <a:ext cx="761747" cy="23083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AU" sz="900" b="1" baseline="0" dirty="0">
              <a:solidFill>
                <a:srgbClr val="FF0000"/>
              </a:solidFill>
            </a:rPr>
            <a:t>ROBBERY</a:t>
          </a:r>
          <a:endParaRPr lang="en-AU" sz="900" b="1" dirty="0">
            <a:solidFill>
              <a:srgbClr val="FF0000"/>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0.33816</cdr:x>
      <cdr:y>0.02662</cdr:y>
    </cdr:from>
    <cdr:to>
      <cdr:x>0.72236</cdr:x>
      <cdr:y>0.065</cdr:y>
    </cdr:to>
    <cdr:sp macro="" textlink="">
      <cdr:nvSpPr>
        <cdr:cNvPr id="2" name="TextBox 1"/>
        <cdr:cNvSpPr txBox="1"/>
      </cdr:nvSpPr>
      <cdr:spPr>
        <a:xfrm xmlns:a="http://schemas.openxmlformats.org/drawingml/2006/main">
          <a:off x="1939738" y="165846"/>
          <a:ext cx="2203824" cy="23905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a:p>
      </cdr:txBody>
    </cdr:sp>
  </cdr:relSizeAnchor>
  <cdr:relSizeAnchor xmlns:cdr="http://schemas.openxmlformats.org/drawingml/2006/chartDrawing">
    <cdr:from>
      <cdr:x>0.48965</cdr:x>
      <cdr:y>0.01446</cdr:y>
    </cdr:from>
    <cdr:to>
      <cdr:x>0.91279</cdr:x>
      <cdr:y>0.06483</cdr:y>
    </cdr:to>
    <cdr:sp macro="" textlink="">
      <cdr:nvSpPr>
        <cdr:cNvPr id="3" name="TextBox 2"/>
        <cdr:cNvSpPr txBox="1"/>
      </cdr:nvSpPr>
      <cdr:spPr>
        <a:xfrm xmlns:a="http://schemas.openxmlformats.org/drawingml/2006/main">
          <a:off x="1365925" y="57783"/>
          <a:ext cx="1180406" cy="20127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AU" sz="800" b="1" dirty="0">
              <a:solidFill>
                <a:schemeClr val="tx1">
                  <a:lumMod val="65000"/>
                  <a:lumOff val="35000"/>
                </a:schemeClr>
              </a:solidFill>
              <a:latin typeface="Arial" panose="020B0604020202020204" pitchFamily="34" charset="0"/>
              <a:cs typeface="Arial" panose="020B0604020202020204" pitchFamily="34" charset="0"/>
            </a:rPr>
            <a:t>STATE MPI SCORE</a:t>
          </a:r>
        </a:p>
      </cdr:txBody>
    </cdr:sp>
  </cdr:relSizeAnchor>
</c:userShapes>
</file>

<file path=ppt/drawings/drawing8.xml><?xml version="1.0" encoding="utf-8"?>
<c:userShapes xmlns:c="http://schemas.openxmlformats.org/drawingml/2006/chart">
  <cdr:relSizeAnchor xmlns:cdr="http://schemas.openxmlformats.org/drawingml/2006/chartDrawing">
    <cdr:from>
      <cdr:x>0.09027</cdr:x>
      <cdr:y>0.01535</cdr:y>
    </cdr:from>
    <cdr:to>
      <cdr:x>0.96663</cdr:x>
      <cdr:y>0.06572</cdr:y>
    </cdr:to>
    <cdr:sp macro="" textlink="">
      <cdr:nvSpPr>
        <cdr:cNvPr id="6" name="TextBox 1"/>
        <cdr:cNvSpPr txBox="1"/>
      </cdr:nvSpPr>
      <cdr:spPr>
        <a:xfrm xmlns:a="http://schemas.openxmlformats.org/drawingml/2006/main">
          <a:off x="166232" y="61169"/>
          <a:ext cx="1613805" cy="2007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800" b="1" dirty="0">
              <a:solidFill>
                <a:schemeClr val="tx1">
                  <a:lumMod val="65000"/>
                  <a:lumOff val="35000"/>
                </a:schemeClr>
              </a:solidFill>
              <a:latin typeface="Arial" panose="020B0604020202020204" pitchFamily="34" charset="0"/>
              <a:cs typeface="Arial" panose="020B0604020202020204" pitchFamily="34" charset="0"/>
            </a:rPr>
            <a:t>PER CAPITA EXPENDITURE</a:t>
          </a:r>
        </a:p>
      </cdr:txBody>
    </cdr:sp>
  </cdr:relSizeAnchor>
  <cdr:relSizeAnchor xmlns:cdr="http://schemas.openxmlformats.org/drawingml/2006/chartDrawing">
    <cdr:from>
      <cdr:x>0.51059</cdr:x>
      <cdr:y>0.33125</cdr:y>
    </cdr:from>
    <cdr:to>
      <cdr:x>0.92582</cdr:x>
      <cdr:y>0.3642</cdr:y>
    </cdr:to>
    <cdr:sp macro="" textlink="">
      <cdr:nvSpPr>
        <cdr:cNvPr id="5" name="TextBox 1"/>
        <cdr:cNvSpPr txBox="1"/>
      </cdr:nvSpPr>
      <cdr:spPr>
        <a:xfrm xmlns:a="http://schemas.openxmlformats.org/drawingml/2006/main" rot="16200000">
          <a:off x="1256912" y="1003342"/>
          <a:ext cx="131305" cy="764642"/>
        </a:xfrm>
        <a:prstGeom xmlns:a="http://schemas.openxmlformats.org/drawingml/2006/main" prst="rect">
          <a:avLst/>
        </a:prstGeom>
      </cdr:spPr>
      <cdr:txBody>
        <a:bodyPr xmlns:a="http://schemas.openxmlformats.org/drawingml/2006/main" vert="vert"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600" i="0" dirty="0">
              <a:solidFill>
                <a:schemeClr val="tx1">
                  <a:lumMod val="65000"/>
                  <a:lumOff val="35000"/>
                </a:schemeClr>
              </a:solidFill>
              <a:latin typeface="Arial" panose="020B0604020202020204" pitchFamily="34" charset="0"/>
              <a:cs typeface="Arial" panose="020B0604020202020204" pitchFamily="34" charset="0"/>
            </a:rPr>
            <a:t>State average = 1,454   </a:t>
          </a:r>
        </a:p>
      </cdr:txBody>
    </cdr:sp>
  </cdr:relSizeAnchor>
</c:userShapes>
</file>

<file path=ppt/drawings/drawing9.xml><?xml version="1.0" encoding="utf-8"?>
<c:userShapes xmlns:c="http://schemas.openxmlformats.org/drawingml/2006/chart">
  <cdr:relSizeAnchor xmlns:cdr="http://schemas.openxmlformats.org/drawingml/2006/chartDrawing">
    <cdr:from>
      <cdr:x>0.06111</cdr:x>
      <cdr:y>0.37731</cdr:y>
    </cdr:from>
    <cdr:to>
      <cdr:x>0.13472</cdr:x>
      <cdr:y>0.83565</cdr:y>
    </cdr:to>
    <cdr:sp macro="" textlink="">
      <cdr:nvSpPr>
        <cdr:cNvPr id="2" name="TextBox 1"/>
        <cdr:cNvSpPr txBox="1"/>
      </cdr:nvSpPr>
      <cdr:spPr>
        <a:xfrm xmlns:a="http://schemas.openxmlformats.org/drawingml/2006/main" rot="16200000">
          <a:off x="-180975" y="1495425"/>
          <a:ext cx="1257300" cy="336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900" dirty="0"/>
            <a:t>←More Peaceful</a:t>
          </a:r>
        </a:p>
      </cdr:txBody>
    </cdr:sp>
  </cdr:relSizeAnchor>
  <cdr:relSizeAnchor xmlns:cdr="http://schemas.openxmlformats.org/drawingml/2006/chartDrawing">
    <cdr:from>
      <cdr:x>0.06319</cdr:x>
      <cdr:y>0</cdr:y>
    </cdr:from>
    <cdr:to>
      <cdr:x>0.13681</cdr:x>
      <cdr:y>0.38426</cdr:y>
    </cdr:to>
    <cdr:sp macro="" textlink="">
      <cdr:nvSpPr>
        <cdr:cNvPr id="3" name="TextBox 1"/>
        <cdr:cNvSpPr txBox="1"/>
      </cdr:nvSpPr>
      <cdr:spPr>
        <a:xfrm xmlns:a="http://schemas.openxmlformats.org/drawingml/2006/main" rot="16200000">
          <a:off x="-69850" y="358775"/>
          <a:ext cx="1054100" cy="3365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dirty="0"/>
            <a:t>Less</a:t>
          </a:r>
          <a:r>
            <a:rPr lang="en-GB" sz="900" baseline="0" dirty="0"/>
            <a:t> Peaceful</a:t>
          </a:r>
          <a:r>
            <a:rPr lang="en-GB" sz="900" dirty="0"/>
            <a:t>→</a:t>
          </a:r>
        </a:p>
      </cdr:txBody>
    </cdr:sp>
  </cdr:relSizeAnchor>
  <cdr:relSizeAnchor xmlns:cdr="http://schemas.openxmlformats.org/drawingml/2006/chartDrawing">
    <cdr:from>
      <cdr:x>0.01877</cdr:x>
      <cdr:y>0.12842</cdr:y>
    </cdr:from>
    <cdr:to>
      <cdr:x>0.06627</cdr:x>
      <cdr:y>0.68166</cdr:y>
    </cdr:to>
    <cdr:sp macro="" textlink="">
      <cdr:nvSpPr>
        <cdr:cNvPr id="4" name="TextBox 1"/>
        <cdr:cNvSpPr txBox="1"/>
      </cdr:nvSpPr>
      <cdr:spPr>
        <a:xfrm xmlns:a="http://schemas.openxmlformats.org/drawingml/2006/main" rot="16200000">
          <a:off x="-640646" y="1132610"/>
          <a:ext cx="1710892" cy="2399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900" b="1" dirty="0"/>
            <a:t>PPI - OVERALL SCORE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1739243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2e640f32c_0_40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72e640f32c_0_4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2e640f32c_0_40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72e640f32c_0_4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dirty="0"/>
          </a:p>
        </p:txBody>
      </p:sp>
    </p:spTree>
    <p:extLst>
      <p:ext uri="{BB962C8B-B14F-4D97-AF65-F5344CB8AC3E}">
        <p14:creationId xmlns:p14="http://schemas.microsoft.com/office/powerpoint/2010/main" val="342912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2e640f32c_0_40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72e640f32c_0_4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1834352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2e640f32c_0_40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g72e640f32c_0_4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1957200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2e640f32c_0_50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72e640f32c_0_5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2e640f32c_0_4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72e640f32c_0_4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2e640f32c_0_47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72e640f32c_0_4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1367175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72e640f32c_0_53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72e640f32c_0_5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2e640f32c_0_6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g72e640f32c_0_63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72e640f32c_0_63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72e640f32c_0_6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9210471f0b_0_2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g9210471f0b_0_223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1645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72e640f32c_0_69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72e640f32c_0_6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3589758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72e640f32c_0_69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72e640f32c_0_6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2e640f32c_0_70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72e640f32c_0_7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2e640f32c_0_71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72e640f32c_0_7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72e640f32c_0_73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72e640f32c_0_7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72e640f32c_0_6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g72e640f32c_0_65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72e640f32c_0_66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72e640f32c_0_6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72e640f32c_0_66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72e640f32c_0_6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1778900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72e640f32c_0_68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72e640f32c_0_6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8a2dac1cd_0_0: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g98a2dac1c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754270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e75b839f92_0_4414:notes"/>
          <p:cNvSpPr>
            <a:spLocks noGrp="1" noRot="1" noChangeAspect="1"/>
          </p:cNvSpPr>
          <p:nvPr>
            <p:ph type="sldImg" idx="2"/>
          </p:nvPr>
        </p:nvSpPr>
        <p:spPr>
          <a:xfrm>
            <a:off x="381000" y="685800"/>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ge75b839f92_0_44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2790522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90e2d1f501_0_486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g90e2d1f501_0_48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Tree>
    <p:extLst>
      <p:ext uri="{BB962C8B-B14F-4D97-AF65-F5344CB8AC3E}">
        <p14:creationId xmlns:p14="http://schemas.microsoft.com/office/powerpoint/2010/main" val="94975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 name="Google Shape;46;p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lang="en-GB" dirty="0"/>
          </a:p>
        </p:txBody>
      </p:sp>
    </p:spTree>
    <p:extLst>
      <p:ext uri="{BB962C8B-B14F-4D97-AF65-F5344CB8AC3E}">
        <p14:creationId xmlns:p14="http://schemas.microsoft.com/office/powerpoint/2010/main" val="3771133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2e640f32c_0_18: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72e640f32c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2e640f32c_0_3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1" name="Google Shape;111;g72e640f32c_0_35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72d9aee2ca_0_345: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72d9aee2ca_0_3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2e640f32c_0_41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72e640f32c_0_4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18"/>
        <p:cNvGrpSpPr/>
        <p:nvPr/>
      </p:nvGrpSpPr>
      <p:grpSpPr>
        <a:xfrm>
          <a:off x="0" y="0"/>
          <a:ext cx="0" cy="0"/>
          <a:chOff x="0" y="0"/>
          <a:chExt cx="0" cy="0"/>
        </a:xfrm>
      </p:grpSpPr>
      <p:sp>
        <p:nvSpPr>
          <p:cNvPr id="19" name="Google Shape;19;p3"/>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0" name="Google Shape;20;p3"/>
          <p:cNvPicPr preferRelativeResize="0"/>
          <p:nvPr/>
        </p:nvPicPr>
        <p:blipFill rotWithShape="1">
          <a:blip r:embed="rId2">
            <a:alphaModFix/>
          </a:blip>
          <a:srcRect/>
          <a:stretch/>
        </p:blipFill>
        <p:spPr>
          <a:xfrm>
            <a:off x="8372235" y="198573"/>
            <a:ext cx="604217" cy="461402"/>
          </a:xfrm>
          <a:prstGeom prst="rect">
            <a:avLst/>
          </a:prstGeom>
          <a:noFill/>
          <a:ln>
            <a:noFill/>
          </a:ln>
        </p:spPr>
      </p:pic>
      <p:sp>
        <p:nvSpPr>
          <p:cNvPr id="21" name="Google Shape;21;p3"/>
          <p:cNvSpPr txBox="1">
            <a:spLocks noGrp="1"/>
          </p:cNvSpPr>
          <p:nvPr>
            <p:ph type="dt" idx="10"/>
          </p:nvPr>
        </p:nvSpPr>
        <p:spPr>
          <a:xfrm>
            <a:off x="628814" y="4768734"/>
            <a:ext cx="2057341" cy="2739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3029144" y="4768734"/>
            <a:ext cx="3085713" cy="27392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6457846" y="4768734"/>
            <a:ext cx="2057340" cy="27392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350">
                <a:solidFill>
                  <a:schemeClr val="dk1"/>
                </a:solidFill>
                <a:latin typeface="Calibri"/>
                <a:ea typeface="Calibri"/>
                <a:cs typeface="Calibri"/>
                <a:sym typeface="Calibri"/>
              </a:defRPr>
            </a:lvl1pPr>
            <a:lvl2pPr marL="0" marR="0" lvl="1" indent="0" algn="l" rtl="0">
              <a:spcBef>
                <a:spcPts val="0"/>
              </a:spcBef>
              <a:buNone/>
              <a:defRPr sz="1350">
                <a:solidFill>
                  <a:schemeClr val="dk1"/>
                </a:solidFill>
                <a:latin typeface="Calibri"/>
                <a:ea typeface="Calibri"/>
                <a:cs typeface="Calibri"/>
                <a:sym typeface="Calibri"/>
              </a:defRPr>
            </a:lvl2pPr>
            <a:lvl3pPr marL="0" marR="0" lvl="2" indent="0" algn="l" rtl="0">
              <a:spcBef>
                <a:spcPts val="0"/>
              </a:spcBef>
              <a:buNone/>
              <a:defRPr sz="1350">
                <a:solidFill>
                  <a:schemeClr val="dk1"/>
                </a:solidFill>
                <a:latin typeface="Calibri"/>
                <a:ea typeface="Calibri"/>
                <a:cs typeface="Calibri"/>
                <a:sym typeface="Calibri"/>
              </a:defRPr>
            </a:lvl3pPr>
            <a:lvl4pPr marL="0" marR="0" lvl="3" indent="0" algn="l" rtl="0">
              <a:spcBef>
                <a:spcPts val="0"/>
              </a:spcBef>
              <a:buNone/>
              <a:defRPr sz="1350">
                <a:solidFill>
                  <a:schemeClr val="dk1"/>
                </a:solidFill>
                <a:latin typeface="Calibri"/>
                <a:ea typeface="Calibri"/>
                <a:cs typeface="Calibri"/>
                <a:sym typeface="Calibri"/>
              </a:defRPr>
            </a:lvl4pPr>
            <a:lvl5pPr marL="0" marR="0" lvl="4" indent="0" algn="l" rtl="0">
              <a:spcBef>
                <a:spcPts val="0"/>
              </a:spcBef>
              <a:buNone/>
              <a:defRPr sz="1350">
                <a:solidFill>
                  <a:schemeClr val="dk1"/>
                </a:solidFill>
                <a:latin typeface="Calibri"/>
                <a:ea typeface="Calibri"/>
                <a:cs typeface="Calibri"/>
                <a:sym typeface="Calibri"/>
              </a:defRPr>
            </a:lvl5pPr>
            <a:lvl6pPr marL="0" marR="0" lvl="5" indent="0" algn="l" rtl="0">
              <a:spcBef>
                <a:spcPts val="0"/>
              </a:spcBef>
              <a:buNone/>
              <a:defRPr sz="1350">
                <a:solidFill>
                  <a:schemeClr val="dk1"/>
                </a:solidFill>
                <a:latin typeface="Calibri"/>
                <a:ea typeface="Calibri"/>
                <a:cs typeface="Calibri"/>
                <a:sym typeface="Calibri"/>
              </a:defRPr>
            </a:lvl6pPr>
            <a:lvl7pPr marL="0" marR="0" lvl="6" indent="0" algn="l" rtl="0">
              <a:spcBef>
                <a:spcPts val="0"/>
              </a:spcBef>
              <a:buNone/>
              <a:defRPr sz="1350">
                <a:solidFill>
                  <a:schemeClr val="dk1"/>
                </a:solidFill>
                <a:latin typeface="Calibri"/>
                <a:ea typeface="Calibri"/>
                <a:cs typeface="Calibri"/>
                <a:sym typeface="Calibri"/>
              </a:defRPr>
            </a:lvl7pPr>
            <a:lvl8pPr marL="0" marR="0" lvl="7" indent="0" algn="l" rtl="0">
              <a:spcBef>
                <a:spcPts val="0"/>
              </a:spcBef>
              <a:buNone/>
              <a:defRPr sz="1350">
                <a:solidFill>
                  <a:schemeClr val="dk1"/>
                </a:solidFill>
                <a:latin typeface="Calibri"/>
                <a:ea typeface="Calibri"/>
                <a:cs typeface="Calibri"/>
                <a:sym typeface="Calibri"/>
              </a:defRPr>
            </a:lvl8pPr>
            <a:lvl9pPr marL="0" marR="0" lvl="8" indent="0" algn="l" rtl="0">
              <a:spcBef>
                <a:spcPts val="0"/>
              </a:spcBef>
              <a:buNone/>
              <a:defRPr sz="135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24" name="Google Shape;24;p3"/>
          <p:cNvSpPr/>
          <p:nvPr/>
        </p:nvSpPr>
        <p:spPr>
          <a:xfrm>
            <a:off x="431800" y="3177641"/>
            <a:ext cx="1347153" cy="897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5" name="Google Shape;25;p3"/>
          <p:cNvPicPr preferRelativeResize="0"/>
          <p:nvPr/>
        </p:nvPicPr>
        <p:blipFill rotWithShape="1">
          <a:blip r:embed="rId3">
            <a:alphaModFix/>
          </a:blip>
          <a:srcRect l="21169" t="11113" r="21074" b="8446"/>
          <a:stretch/>
        </p:blipFill>
        <p:spPr>
          <a:xfrm>
            <a:off x="431800" y="3376082"/>
            <a:ext cx="1345130" cy="13219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234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r>
              <a:rPr lang="en-US" sz="800" b="0" i="0" dirty="0">
                <a:solidFill>
                  <a:schemeClr val="bg1">
                    <a:lumMod val="75000"/>
                  </a:schemeClr>
                </a:solidFill>
                <a:latin typeface="Arial" panose="020B0604020202020204" pitchFamily="34" charset="0"/>
                <a:cs typeface="Arial" panose="020B0604020202020204" pitchFamily="34" charset="0"/>
              </a:rPr>
              <a:t>Institute for Economics &amp; Peace</a:t>
            </a:r>
          </a:p>
        </p:txBody>
      </p:sp>
      <p:pic>
        <p:nvPicPr>
          <p:cNvPr id="12" name="Picture 11">
            <a:extLst>
              <a:ext uri="{FF2B5EF4-FFF2-40B4-BE49-F238E27FC236}">
                <a16:creationId xmlns:a16="http://schemas.microsoft.com/office/drawing/2014/main" id="{3214EDE9-CC22-18F4-AAE4-2E2BA5735F6A}"/>
              </a:ext>
            </a:extLst>
          </p:cNvPr>
          <p:cNvPicPr>
            <a:picLocks noChangeAspect="1"/>
          </p:cNvPicPr>
          <p:nvPr userDrawn="1"/>
        </p:nvPicPr>
        <p:blipFill rotWithShape="1">
          <a:blip r:embed="rId4"/>
          <a:srcRect b="26727"/>
          <a:stretch/>
        </p:blipFill>
        <p:spPr>
          <a:xfrm>
            <a:off x="8392502" y="4635797"/>
            <a:ext cx="690456" cy="507704"/>
          </a:xfrm>
          <a:prstGeom prst="rect">
            <a:avLst/>
          </a:prstGeom>
        </p:spPr>
      </p:pic>
    </p:spTree>
    <p:extLst>
      <p:ext uri="{BB962C8B-B14F-4D97-AF65-F5344CB8AC3E}">
        <p14:creationId xmlns:p14="http://schemas.microsoft.com/office/powerpoint/2010/main" val="334485817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ig Image Placehol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D1301D-682A-2D4D-990B-25F23C7062B6}"/>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Graphic 7">
            <a:extLst>
              <a:ext uri="{FF2B5EF4-FFF2-40B4-BE49-F238E27FC236}">
                <a16:creationId xmlns:a16="http://schemas.microsoft.com/office/drawing/2014/main" id="{D39CAF30-66B7-2040-91E8-D8077C5D49C7}"/>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pic>
        <p:nvPicPr>
          <p:cNvPr id="4" name="Picture 3">
            <a:extLst>
              <a:ext uri="{FF2B5EF4-FFF2-40B4-BE49-F238E27FC236}">
                <a16:creationId xmlns:a16="http://schemas.microsoft.com/office/drawing/2014/main" id="{8C3FB40A-10D7-BE43-8C8F-BF5E229EA8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20679" y="856960"/>
            <a:ext cx="3725632" cy="3665912"/>
          </a:xfrm>
          <a:prstGeom prst="rect">
            <a:avLst/>
          </a:prstGeom>
        </p:spPr>
      </p:pic>
    </p:spTree>
    <p:extLst>
      <p:ext uri="{BB962C8B-B14F-4D97-AF65-F5344CB8AC3E}">
        <p14:creationId xmlns:p14="http://schemas.microsoft.com/office/powerpoint/2010/main" val="403684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94659D-0463-EF4B-871B-BF333D88B9BF}"/>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23"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Graphic 12">
            <a:extLst>
              <a:ext uri="{FF2B5EF4-FFF2-40B4-BE49-F238E27FC236}">
                <a16:creationId xmlns:a16="http://schemas.microsoft.com/office/drawing/2014/main" id="{58A3C2F7-790C-6849-BCF1-8293A8926E6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53305" y="198573"/>
            <a:ext cx="604217" cy="461402"/>
          </a:xfrm>
          <a:prstGeom prst="rect">
            <a:avLst/>
          </a:prstGeom>
        </p:spPr>
      </p:pic>
      <p:pic>
        <p:nvPicPr>
          <p:cNvPr id="14" name="Graphic 13">
            <a:extLst>
              <a:ext uri="{FF2B5EF4-FFF2-40B4-BE49-F238E27FC236}">
                <a16:creationId xmlns:a16="http://schemas.microsoft.com/office/drawing/2014/main" id="{6ED4B124-541F-EA46-8AF0-3F37706B38A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18065" b="33320"/>
          <a:stretch/>
        </p:blipFill>
        <p:spPr>
          <a:xfrm>
            <a:off x="8398043" y="4635796"/>
            <a:ext cx="786809" cy="507704"/>
          </a:xfrm>
          <a:prstGeom prst="rect">
            <a:avLst/>
          </a:prstGeom>
        </p:spPr>
      </p:pic>
      <p:sp>
        <p:nvSpPr>
          <p:cNvPr id="15" name="TextBox 14">
            <a:extLst>
              <a:ext uri="{FF2B5EF4-FFF2-40B4-BE49-F238E27FC236}">
                <a16:creationId xmlns:a16="http://schemas.microsoft.com/office/drawing/2014/main" id="{90669D78-70A9-AA49-93D8-05835BB7B9A8}"/>
              </a:ext>
            </a:extLst>
          </p:cNvPr>
          <p:cNvSpPr txBox="1"/>
          <p:nvPr userDrawn="1"/>
        </p:nvSpPr>
        <p:spPr>
          <a:xfrm>
            <a:off x="87464" y="4913181"/>
            <a:ext cx="1648208" cy="215444"/>
          </a:xfrm>
          <a:prstGeom prst="rect">
            <a:avLst/>
          </a:prstGeom>
          <a:noFill/>
        </p:spPr>
        <p:txBody>
          <a:bodyPr wrap="none" rtlCol="0">
            <a:spAutoFit/>
          </a:bodyPr>
          <a:lstStyle/>
          <a:p>
            <a:pPr marL="0" marR="0" lvl="0" indent="0" algn="l" defTabSz="68562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Institute for Economics &amp; Peace</a:t>
            </a:r>
          </a:p>
        </p:txBody>
      </p:sp>
    </p:spTree>
    <p:extLst>
      <p:ext uri="{BB962C8B-B14F-4D97-AF65-F5344CB8AC3E}">
        <p14:creationId xmlns:p14="http://schemas.microsoft.com/office/powerpoint/2010/main" val="146579706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6" name="Google Shape;20;p3">
            <a:extLst>
              <a:ext uri="{FF2B5EF4-FFF2-40B4-BE49-F238E27FC236}">
                <a16:creationId xmlns:a16="http://schemas.microsoft.com/office/drawing/2014/main" id="{BB838016-91C6-3041-9E3E-C73DF4277899}"/>
              </a:ext>
            </a:extLst>
          </p:cNvPr>
          <p:cNvSpPr/>
          <p:nvPr userDrawn="1"/>
        </p:nvSpPr>
        <p:spPr>
          <a:xfrm>
            <a:off x="0" y="49169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libri"/>
              <a:ea typeface="Calibri"/>
              <a:cs typeface="Calibri"/>
              <a:sym typeface="Calibri"/>
            </a:endParaRPr>
          </a:p>
        </p:txBody>
      </p:sp>
      <p:pic>
        <p:nvPicPr>
          <p:cNvPr id="10" name="Google Shape;21;p3">
            <a:extLst>
              <a:ext uri="{FF2B5EF4-FFF2-40B4-BE49-F238E27FC236}">
                <a16:creationId xmlns:a16="http://schemas.microsoft.com/office/drawing/2014/main" id="{EED4C13F-EDB1-8B45-AD04-7D0374D33D71}"/>
              </a:ext>
            </a:extLst>
          </p:cNvPr>
          <p:cNvPicPr preferRelativeResize="0"/>
          <p:nvPr userDrawn="1"/>
        </p:nvPicPr>
        <p:blipFill rotWithShape="1">
          <a:blip r:embed="rId4">
            <a:alphaModFix/>
          </a:blip>
          <a:srcRect l="21169" t="11113" r="18064" b="33320"/>
          <a:stretch/>
        </p:blipFill>
        <p:spPr>
          <a:xfrm>
            <a:off x="8398042" y="4635796"/>
            <a:ext cx="786809" cy="507704"/>
          </a:xfrm>
          <a:prstGeom prst="rect">
            <a:avLst/>
          </a:prstGeom>
          <a:noFill/>
          <a:ln>
            <a:noFill/>
          </a:ln>
        </p:spPr>
      </p:pic>
      <p:sp>
        <p:nvSpPr>
          <p:cNvPr id="11" name="Google Shape;22;p3">
            <a:extLst>
              <a:ext uri="{FF2B5EF4-FFF2-40B4-BE49-F238E27FC236}">
                <a16:creationId xmlns:a16="http://schemas.microsoft.com/office/drawing/2014/main" id="{FE7EE3E9-933D-9F47-80C8-72207F64D2E4}"/>
              </a:ext>
            </a:extLst>
          </p:cNvPr>
          <p:cNvSpPr txBox="1"/>
          <p:nvPr userDrawn="1"/>
        </p:nvSpPr>
        <p:spPr>
          <a:xfrm>
            <a:off x="87464" y="4913181"/>
            <a:ext cx="1648208" cy="215444"/>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BFBFBF"/>
                </a:solidFill>
                <a:effectLst/>
                <a:uLnTx/>
                <a:uFillTx/>
                <a:latin typeface="Arial"/>
                <a:ea typeface="Arial"/>
                <a:cs typeface="Arial"/>
                <a:sym typeface="Arial"/>
              </a:rPr>
              <a:t>Institute for Economics &amp; Peace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7969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B4CE0D6-1879-DC43-A0FB-6C5E5D5E571D}"/>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Tree>
    <p:extLst>
      <p:ext uri="{BB962C8B-B14F-4D97-AF65-F5344CB8AC3E}">
        <p14:creationId xmlns:p14="http://schemas.microsoft.com/office/powerpoint/2010/main" val="927402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pic>
        <p:nvPicPr>
          <p:cNvPr id="27" name="Google Shape;27;p4"/>
          <p:cNvPicPr preferRelativeResize="0"/>
          <p:nvPr/>
        </p:nvPicPr>
        <p:blipFill rotWithShape="1">
          <a:blip r:embed="rId2">
            <a:alphaModFix/>
          </a:blip>
          <a:srcRect/>
          <a:stretch/>
        </p:blipFill>
        <p:spPr>
          <a:xfrm>
            <a:off x="8372236" y="198573"/>
            <a:ext cx="604217" cy="461402"/>
          </a:xfrm>
          <a:prstGeom prst="rect">
            <a:avLst/>
          </a:prstGeom>
          <a:noFill/>
          <a:ln>
            <a:noFill/>
          </a:ln>
        </p:spPr>
      </p:pic>
      <p:sp>
        <p:nvSpPr>
          <p:cNvPr id="28" name="Google Shape;28;p4"/>
          <p:cNvSpPr/>
          <p:nvPr/>
        </p:nvSpPr>
        <p:spPr>
          <a:xfrm>
            <a:off x="0" y="4929610"/>
            <a:ext cx="9143999" cy="22659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9" name="Google Shape;29;p4"/>
          <p:cNvPicPr preferRelativeResize="0"/>
          <p:nvPr/>
        </p:nvPicPr>
        <p:blipFill rotWithShape="1">
          <a:blip r:embed="rId3">
            <a:alphaModFix/>
          </a:blip>
          <a:srcRect l="21169" t="11113" r="18064" b="33320"/>
          <a:stretch/>
        </p:blipFill>
        <p:spPr>
          <a:xfrm>
            <a:off x="8398042" y="4635796"/>
            <a:ext cx="786809" cy="507704"/>
          </a:xfrm>
          <a:prstGeom prst="rect">
            <a:avLst/>
          </a:prstGeom>
          <a:noFill/>
          <a:ln>
            <a:noFill/>
          </a:ln>
        </p:spPr>
      </p:pic>
      <p:sp>
        <p:nvSpPr>
          <p:cNvPr id="30" name="Google Shape;30;p4"/>
          <p:cNvSpPr txBox="1"/>
          <p:nvPr/>
        </p:nvSpPr>
        <p:spPr>
          <a:xfrm>
            <a:off x="87464" y="4932231"/>
            <a:ext cx="1648208"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b="0" i="0" dirty="0">
                <a:solidFill>
                  <a:srgbClr val="BFBFBF"/>
                </a:solidFill>
                <a:latin typeface="Arial"/>
                <a:ea typeface="Arial"/>
                <a:cs typeface="Arial"/>
                <a:sym typeface="Arial"/>
              </a:rPr>
              <a:t>Institute for Economics &amp; Peace</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Image Placeholder">
  <p:cSld name="Big Image Placeholder">
    <p:spTree>
      <p:nvGrpSpPr>
        <p:cNvPr id="1" name="Shape 31"/>
        <p:cNvGrpSpPr/>
        <p:nvPr/>
      </p:nvGrpSpPr>
      <p:grpSpPr>
        <a:xfrm>
          <a:off x="0" y="0"/>
          <a:ext cx="0" cy="0"/>
          <a:chOff x="0" y="0"/>
          <a:chExt cx="0" cy="0"/>
        </a:xfrm>
      </p:grpSpPr>
      <p:sp>
        <p:nvSpPr>
          <p:cNvPr id="32" name="Google Shape;32;p5"/>
          <p:cNvSpPr/>
          <p:nvPr/>
        </p:nvSpPr>
        <p:spPr>
          <a:xfrm>
            <a:off x="0" y="1588"/>
            <a:ext cx="9144000" cy="5143500"/>
          </a:xfrm>
          <a:prstGeom prst="rect">
            <a:avLst/>
          </a:prstGeom>
          <a:solidFill>
            <a:srgbClr val="00081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33" name="Google Shape;33;p5"/>
          <p:cNvPicPr preferRelativeResize="0"/>
          <p:nvPr/>
        </p:nvPicPr>
        <p:blipFill rotWithShape="1">
          <a:blip r:embed="rId2">
            <a:alphaModFix/>
          </a:blip>
          <a:srcRect l="21169" t="11113" r="21074" b="8446"/>
          <a:stretch/>
        </p:blipFill>
        <p:spPr>
          <a:xfrm>
            <a:off x="6764867" y="1584250"/>
            <a:ext cx="2297898" cy="2258343"/>
          </a:xfrm>
          <a:prstGeom prst="rect">
            <a:avLst/>
          </a:prstGeom>
          <a:noFill/>
          <a:ln>
            <a:noFill/>
          </a:ln>
        </p:spPr>
      </p:pic>
      <p:pic>
        <p:nvPicPr>
          <p:cNvPr id="34" name="Google Shape;34;p5"/>
          <p:cNvPicPr preferRelativeResize="0"/>
          <p:nvPr/>
        </p:nvPicPr>
        <p:blipFill rotWithShape="1">
          <a:blip r:embed="rId3">
            <a:alphaModFix/>
          </a:blip>
          <a:srcRect/>
          <a:stretch/>
        </p:blipFill>
        <p:spPr>
          <a:xfrm>
            <a:off x="8372235" y="198573"/>
            <a:ext cx="604217" cy="461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0E1C300-E394-AE48-8BC3-5B28FF0C8DD8}"/>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72236" y="198573"/>
            <a:ext cx="604217" cy="461402"/>
          </a:xfrm>
          <a:prstGeom prst="rect">
            <a:avLst/>
          </a:prstGeom>
        </p:spPr>
      </p:pic>
      <p:sp>
        <p:nvSpPr>
          <p:cNvPr id="5" name="Rectangle 4">
            <a:extLst>
              <a:ext uri="{FF2B5EF4-FFF2-40B4-BE49-F238E27FC236}">
                <a16:creationId xmlns:a16="http://schemas.microsoft.com/office/drawing/2014/main" id="{195FA107-CAB7-AC47-AA0D-BACC609BB717}"/>
              </a:ext>
            </a:extLst>
          </p:cNvPr>
          <p:cNvSpPr/>
          <p:nvPr userDrawn="1"/>
        </p:nvSpPr>
        <p:spPr>
          <a:xfrm>
            <a:off x="0" y="4916910"/>
            <a:ext cx="9143999" cy="22659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2CC59CD-9A3A-854E-8FCB-52427A55800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1169" t="11113" r="18065" b="33320"/>
          <a:stretch/>
        </p:blipFill>
        <p:spPr>
          <a:xfrm>
            <a:off x="8398042" y="4635796"/>
            <a:ext cx="786809" cy="507704"/>
          </a:xfrm>
          <a:prstGeom prst="rect">
            <a:avLst/>
          </a:prstGeom>
        </p:spPr>
      </p:pic>
      <p:sp>
        <p:nvSpPr>
          <p:cNvPr id="7" name="TextBox 6">
            <a:extLst>
              <a:ext uri="{FF2B5EF4-FFF2-40B4-BE49-F238E27FC236}">
                <a16:creationId xmlns:a16="http://schemas.microsoft.com/office/drawing/2014/main" id="{726EE5E0-7535-3146-8B47-04F370A1AF73}"/>
              </a:ext>
            </a:extLst>
          </p:cNvPr>
          <p:cNvSpPr txBox="1"/>
          <p:nvPr userDrawn="1"/>
        </p:nvSpPr>
        <p:spPr>
          <a:xfrm>
            <a:off x="87464" y="4913181"/>
            <a:ext cx="1648208" cy="215444"/>
          </a:xfrm>
          <a:prstGeom prst="rect">
            <a:avLst/>
          </a:prstGeom>
          <a:noFill/>
        </p:spPr>
        <p:txBody>
          <a:bodyPr wrap="none" rtlCol="0">
            <a:spAutoFit/>
          </a:bodyPr>
          <a:lstStyle/>
          <a:p>
            <a:r>
              <a:rPr lang="en-US" sz="800" b="0" i="0" dirty="0">
                <a:solidFill>
                  <a:schemeClr val="bg1">
                    <a:lumMod val="75000"/>
                  </a:schemeClr>
                </a:solidFill>
                <a:latin typeface="Arial" panose="020B0604020202020204" pitchFamily="34" charset="0"/>
                <a:cs typeface="Arial" panose="020B0604020202020204" pitchFamily="34" charset="0"/>
              </a:rPr>
              <a:t>Institute for Economics &amp; Peace</a:t>
            </a:r>
          </a:p>
        </p:txBody>
      </p:sp>
    </p:spTree>
    <p:extLst>
      <p:ext uri="{BB962C8B-B14F-4D97-AF65-F5344CB8AC3E}">
        <p14:creationId xmlns:p14="http://schemas.microsoft.com/office/powerpoint/2010/main" val="1592536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Break 4" userDrawn="1">
  <p:cSld name="Image Break 4">
    <p:bg>
      <p:bgPr>
        <a:solidFill>
          <a:srgbClr val="00081C"/>
        </a:solidFill>
        <a:effectLst/>
      </p:bgPr>
    </p:bg>
    <p:spTree>
      <p:nvGrpSpPr>
        <p:cNvPr id="1" name="Shape 167"/>
        <p:cNvGrpSpPr/>
        <p:nvPr/>
      </p:nvGrpSpPr>
      <p:grpSpPr>
        <a:xfrm>
          <a:off x="0" y="0"/>
          <a:ext cx="0" cy="0"/>
          <a:chOff x="0" y="0"/>
          <a:chExt cx="0" cy="0"/>
        </a:xfrm>
      </p:grpSpPr>
      <p:pic>
        <p:nvPicPr>
          <p:cNvPr id="2" name="Google Shape;34;p5">
            <a:extLst>
              <a:ext uri="{FF2B5EF4-FFF2-40B4-BE49-F238E27FC236}">
                <a16:creationId xmlns:a16="http://schemas.microsoft.com/office/drawing/2014/main" id="{16858ED8-E5A8-70EB-F4B1-FBE32288B058}"/>
              </a:ext>
            </a:extLst>
          </p:cNvPr>
          <p:cNvPicPr preferRelativeResize="0"/>
          <p:nvPr userDrawn="1"/>
        </p:nvPicPr>
        <p:blipFill rotWithShape="1">
          <a:blip r:embed="rId2">
            <a:alphaModFix/>
          </a:blip>
          <a:srcRect/>
          <a:stretch/>
        </p:blipFill>
        <p:spPr>
          <a:xfrm>
            <a:off x="8372235" y="198573"/>
            <a:ext cx="604217" cy="461402"/>
          </a:xfrm>
          <a:prstGeom prst="rect">
            <a:avLst/>
          </a:prstGeom>
          <a:noFill/>
          <a:ln>
            <a:noFill/>
          </a:ln>
        </p:spPr>
      </p:pic>
    </p:spTree>
    <p:extLst>
      <p:ext uri="{BB962C8B-B14F-4D97-AF65-F5344CB8AC3E}">
        <p14:creationId xmlns:p14="http://schemas.microsoft.com/office/powerpoint/2010/main" val="397376846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ver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A25D38-B047-E346-B73C-91037EBBFDDE}"/>
              </a:ext>
            </a:extLst>
          </p:cNvPr>
          <p:cNvSpPr/>
          <p:nvPr userDrawn="1"/>
        </p:nvSpPr>
        <p:spPr>
          <a:xfrm>
            <a:off x="0" y="1588"/>
            <a:ext cx="9144000" cy="5143500"/>
          </a:xfrm>
          <a:prstGeom prst="rect">
            <a:avLst/>
          </a:prstGeom>
          <a:solidFill>
            <a:srgbClr val="000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04DEB04E-A6FF-EF41-AC01-33021DCF49F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169" t="11113" r="28375" b="31699"/>
          <a:stretch/>
        </p:blipFill>
        <p:spPr>
          <a:xfrm>
            <a:off x="4484537" y="1418491"/>
            <a:ext cx="4659464" cy="3726597"/>
          </a:xfrm>
          <a:prstGeom prst="rect">
            <a:avLst/>
          </a:prstGeom>
        </p:spPr>
      </p:pic>
      <p:pic>
        <p:nvPicPr>
          <p:cNvPr id="6" name="Graphic 5">
            <a:extLst>
              <a:ext uri="{FF2B5EF4-FFF2-40B4-BE49-F238E27FC236}">
                <a16:creationId xmlns:a16="http://schemas.microsoft.com/office/drawing/2014/main" id="{C40BB296-4317-4F48-A046-2F32A51BD096}"/>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2235" y="198573"/>
            <a:ext cx="604217" cy="461402"/>
          </a:xfrm>
          <a:prstGeom prst="rect">
            <a:avLst/>
          </a:prstGeom>
        </p:spPr>
      </p:pic>
    </p:spTree>
    <p:extLst>
      <p:ext uri="{BB962C8B-B14F-4D97-AF65-F5344CB8AC3E}">
        <p14:creationId xmlns:p14="http://schemas.microsoft.com/office/powerpoint/2010/main" val="22561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Image BG" userDrawn="1">
  <p:cSld name="Full Image BG">
    <p:spTree>
      <p:nvGrpSpPr>
        <p:cNvPr id="1" name="Shape 35"/>
        <p:cNvGrpSpPr/>
        <p:nvPr/>
      </p:nvGrpSpPr>
      <p:grpSpPr>
        <a:xfrm>
          <a:off x="0" y="0"/>
          <a:ext cx="0" cy="0"/>
          <a:chOff x="0" y="0"/>
          <a:chExt cx="0" cy="0"/>
        </a:xfrm>
      </p:grpSpPr>
      <p:pic>
        <p:nvPicPr>
          <p:cNvPr id="7" name="Picture 6">
            <a:extLst>
              <a:ext uri="{FF2B5EF4-FFF2-40B4-BE49-F238E27FC236}">
                <a16:creationId xmlns:a16="http://schemas.microsoft.com/office/drawing/2014/main" id="{3E8EC2D2-FA9A-78E1-3C35-F70D14636CA0}"/>
              </a:ext>
            </a:extLst>
          </p:cNvPr>
          <p:cNvPicPr>
            <a:picLocks noChangeAspect="1"/>
          </p:cNvPicPr>
          <p:nvPr userDrawn="1"/>
        </p:nvPicPr>
        <p:blipFill>
          <a:blip r:embed="rId2"/>
          <a:stretch>
            <a:fillRect/>
          </a:stretch>
        </p:blipFill>
        <p:spPr>
          <a:xfrm>
            <a:off x="0" y="794"/>
            <a:ext cx="9144000" cy="5143500"/>
          </a:xfrm>
          <a:prstGeom prst="rect">
            <a:avLst/>
          </a:prstGeom>
        </p:spPr>
      </p:pic>
      <p:pic>
        <p:nvPicPr>
          <p:cNvPr id="8" name="Graphic 7">
            <a:extLst>
              <a:ext uri="{FF2B5EF4-FFF2-40B4-BE49-F238E27FC236}">
                <a16:creationId xmlns:a16="http://schemas.microsoft.com/office/drawing/2014/main" id="{D97ABA3F-C303-E373-4478-4ECE29C6AFE7}"/>
              </a:ext>
            </a:extLst>
          </p:cNvPr>
          <p:cNvPicPr>
            <a:picLocks noChangeAspect="1"/>
          </p:cNvPicPr>
          <p:nvPr userDrawn="1"/>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2235" y="198573"/>
            <a:ext cx="604217" cy="4614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Blank" type="blank" preserve="1">
  <p:cSld name="4_Blank">
    <p:spTree>
      <p:nvGrpSpPr>
        <p:cNvPr id="1" name="Shape 18"/>
        <p:cNvGrpSpPr/>
        <p:nvPr/>
      </p:nvGrpSpPr>
      <p:grpSpPr>
        <a:xfrm>
          <a:off x="0" y="0"/>
          <a:ext cx="0" cy="0"/>
          <a:chOff x="0" y="0"/>
          <a:chExt cx="0" cy="0"/>
        </a:xfrm>
      </p:grpSpPr>
      <p:sp>
        <p:nvSpPr>
          <p:cNvPr id="2" name="Google Shape;32;p5">
            <a:extLst>
              <a:ext uri="{FF2B5EF4-FFF2-40B4-BE49-F238E27FC236}">
                <a16:creationId xmlns:a16="http://schemas.microsoft.com/office/drawing/2014/main" id="{3DBB29F9-18E0-60BB-FD14-E6EA1E9BF9FF}"/>
              </a:ext>
            </a:extLst>
          </p:cNvPr>
          <p:cNvSpPr/>
          <p:nvPr userDrawn="1"/>
        </p:nvSpPr>
        <p:spPr>
          <a:xfrm>
            <a:off x="0" y="1588"/>
            <a:ext cx="9144000" cy="5143500"/>
          </a:xfrm>
          <a:prstGeom prst="rect">
            <a:avLst/>
          </a:prstGeom>
          <a:solidFill>
            <a:srgbClr val="0234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pic>
        <p:nvPicPr>
          <p:cNvPr id="20" name="Google Shape;20;p3"/>
          <p:cNvPicPr preferRelativeResize="0"/>
          <p:nvPr/>
        </p:nvPicPr>
        <p:blipFill rotWithShape="1">
          <a:blip r:embed="rId2">
            <a:alphaModFix/>
          </a:blip>
          <a:srcRect/>
          <a:stretch/>
        </p:blipFill>
        <p:spPr>
          <a:xfrm>
            <a:off x="8372235" y="198573"/>
            <a:ext cx="604217" cy="461402"/>
          </a:xfrm>
          <a:prstGeom prst="rect">
            <a:avLst/>
          </a:prstGeom>
          <a:noFill/>
          <a:ln>
            <a:noFill/>
          </a:ln>
        </p:spPr>
      </p:pic>
      <p:sp>
        <p:nvSpPr>
          <p:cNvPr id="21" name="Google Shape;21;p3"/>
          <p:cNvSpPr txBox="1">
            <a:spLocks noGrp="1"/>
          </p:cNvSpPr>
          <p:nvPr>
            <p:ph type="dt" idx="10"/>
          </p:nvPr>
        </p:nvSpPr>
        <p:spPr>
          <a:xfrm>
            <a:off x="628814" y="4768734"/>
            <a:ext cx="2057341" cy="27392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3029144" y="4768734"/>
            <a:ext cx="3085713" cy="27392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6457846" y="4768734"/>
            <a:ext cx="2057340" cy="27392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350">
                <a:solidFill>
                  <a:schemeClr val="dk1"/>
                </a:solidFill>
                <a:latin typeface="Calibri"/>
                <a:ea typeface="Calibri"/>
                <a:cs typeface="Calibri"/>
                <a:sym typeface="Calibri"/>
              </a:defRPr>
            </a:lvl1pPr>
            <a:lvl2pPr marL="0" marR="0" lvl="1" indent="0" algn="l" rtl="0">
              <a:spcBef>
                <a:spcPts val="0"/>
              </a:spcBef>
              <a:buNone/>
              <a:defRPr sz="1350">
                <a:solidFill>
                  <a:schemeClr val="dk1"/>
                </a:solidFill>
                <a:latin typeface="Calibri"/>
                <a:ea typeface="Calibri"/>
                <a:cs typeface="Calibri"/>
                <a:sym typeface="Calibri"/>
              </a:defRPr>
            </a:lvl2pPr>
            <a:lvl3pPr marL="0" marR="0" lvl="2" indent="0" algn="l" rtl="0">
              <a:spcBef>
                <a:spcPts val="0"/>
              </a:spcBef>
              <a:buNone/>
              <a:defRPr sz="1350">
                <a:solidFill>
                  <a:schemeClr val="dk1"/>
                </a:solidFill>
                <a:latin typeface="Calibri"/>
                <a:ea typeface="Calibri"/>
                <a:cs typeface="Calibri"/>
                <a:sym typeface="Calibri"/>
              </a:defRPr>
            </a:lvl3pPr>
            <a:lvl4pPr marL="0" marR="0" lvl="3" indent="0" algn="l" rtl="0">
              <a:spcBef>
                <a:spcPts val="0"/>
              </a:spcBef>
              <a:buNone/>
              <a:defRPr sz="1350">
                <a:solidFill>
                  <a:schemeClr val="dk1"/>
                </a:solidFill>
                <a:latin typeface="Calibri"/>
                <a:ea typeface="Calibri"/>
                <a:cs typeface="Calibri"/>
                <a:sym typeface="Calibri"/>
              </a:defRPr>
            </a:lvl4pPr>
            <a:lvl5pPr marL="0" marR="0" lvl="4" indent="0" algn="l" rtl="0">
              <a:spcBef>
                <a:spcPts val="0"/>
              </a:spcBef>
              <a:buNone/>
              <a:defRPr sz="1350">
                <a:solidFill>
                  <a:schemeClr val="dk1"/>
                </a:solidFill>
                <a:latin typeface="Calibri"/>
                <a:ea typeface="Calibri"/>
                <a:cs typeface="Calibri"/>
                <a:sym typeface="Calibri"/>
              </a:defRPr>
            </a:lvl5pPr>
            <a:lvl6pPr marL="0" marR="0" lvl="5" indent="0" algn="l" rtl="0">
              <a:spcBef>
                <a:spcPts val="0"/>
              </a:spcBef>
              <a:buNone/>
              <a:defRPr sz="1350">
                <a:solidFill>
                  <a:schemeClr val="dk1"/>
                </a:solidFill>
                <a:latin typeface="Calibri"/>
                <a:ea typeface="Calibri"/>
                <a:cs typeface="Calibri"/>
                <a:sym typeface="Calibri"/>
              </a:defRPr>
            </a:lvl6pPr>
            <a:lvl7pPr marL="0" marR="0" lvl="6" indent="0" algn="l" rtl="0">
              <a:spcBef>
                <a:spcPts val="0"/>
              </a:spcBef>
              <a:buNone/>
              <a:defRPr sz="1350">
                <a:solidFill>
                  <a:schemeClr val="dk1"/>
                </a:solidFill>
                <a:latin typeface="Calibri"/>
                <a:ea typeface="Calibri"/>
                <a:cs typeface="Calibri"/>
                <a:sym typeface="Calibri"/>
              </a:defRPr>
            </a:lvl7pPr>
            <a:lvl8pPr marL="0" marR="0" lvl="7" indent="0" algn="l" rtl="0">
              <a:spcBef>
                <a:spcPts val="0"/>
              </a:spcBef>
              <a:buNone/>
              <a:defRPr sz="1350">
                <a:solidFill>
                  <a:schemeClr val="dk1"/>
                </a:solidFill>
                <a:latin typeface="Calibri"/>
                <a:ea typeface="Calibri"/>
                <a:cs typeface="Calibri"/>
                <a:sym typeface="Calibri"/>
              </a:defRPr>
            </a:lvl8pPr>
            <a:lvl9pPr marL="0" marR="0" lvl="8" indent="0" algn="l" rtl="0">
              <a:spcBef>
                <a:spcPts val="0"/>
              </a:spcBef>
              <a:buNone/>
              <a:defRPr sz="135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
        <p:nvSpPr>
          <p:cNvPr id="24" name="Google Shape;24;p3"/>
          <p:cNvSpPr/>
          <p:nvPr/>
        </p:nvSpPr>
        <p:spPr>
          <a:xfrm>
            <a:off x="431800" y="3177641"/>
            <a:ext cx="1347153" cy="89721"/>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0593EA33-F5BF-FAA5-5DF7-76239DBBC3E1}"/>
              </a:ext>
            </a:extLst>
          </p:cNvPr>
          <p:cNvPicPr>
            <a:picLocks noChangeAspect="1"/>
          </p:cNvPicPr>
          <p:nvPr userDrawn="1"/>
        </p:nvPicPr>
        <p:blipFill>
          <a:blip r:embed="rId3"/>
          <a:stretch>
            <a:fillRect/>
          </a:stretch>
        </p:blipFill>
        <p:spPr>
          <a:xfrm>
            <a:off x="387912" y="3356708"/>
            <a:ext cx="1484020" cy="1489266"/>
          </a:xfrm>
          <a:prstGeom prst="rect">
            <a:avLst/>
          </a:prstGeom>
        </p:spPr>
      </p:pic>
    </p:spTree>
    <p:extLst>
      <p:ext uri="{BB962C8B-B14F-4D97-AF65-F5344CB8AC3E}">
        <p14:creationId xmlns:p14="http://schemas.microsoft.com/office/powerpoint/2010/main" val="51184175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Image Placeholder" preserve="1">
  <p:cSld name="1_Big Image Placeholder">
    <p:spTree>
      <p:nvGrpSpPr>
        <p:cNvPr id="1" name="Shape 31"/>
        <p:cNvGrpSpPr/>
        <p:nvPr/>
      </p:nvGrpSpPr>
      <p:grpSpPr>
        <a:xfrm>
          <a:off x="0" y="0"/>
          <a:ext cx="0" cy="0"/>
          <a:chOff x="0" y="0"/>
          <a:chExt cx="0" cy="0"/>
        </a:xfrm>
      </p:grpSpPr>
      <p:sp>
        <p:nvSpPr>
          <p:cNvPr id="32" name="Google Shape;32;p5"/>
          <p:cNvSpPr/>
          <p:nvPr/>
        </p:nvSpPr>
        <p:spPr>
          <a:xfrm>
            <a:off x="0" y="1588"/>
            <a:ext cx="9144000" cy="5143500"/>
          </a:xfrm>
          <a:prstGeom prst="rect">
            <a:avLst/>
          </a:prstGeom>
          <a:solidFill>
            <a:srgbClr val="0234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Calibri"/>
              <a:ea typeface="Calibri"/>
              <a:cs typeface="Calibri"/>
              <a:sym typeface="Calibri"/>
            </a:endParaRPr>
          </a:p>
        </p:txBody>
      </p:sp>
      <p:pic>
        <p:nvPicPr>
          <p:cNvPr id="34" name="Google Shape;34;p5"/>
          <p:cNvPicPr preferRelativeResize="0"/>
          <p:nvPr/>
        </p:nvPicPr>
        <p:blipFill rotWithShape="1">
          <a:blip r:embed="rId2">
            <a:alphaModFix/>
          </a:blip>
          <a:srcRect/>
          <a:stretch/>
        </p:blipFill>
        <p:spPr>
          <a:xfrm>
            <a:off x="8372235" y="198573"/>
            <a:ext cx="604217" cy="461402"/>
          </a:xfrm>
          <a:prstGeom prst="rect">
            <a:avLst/>
          </a:prstGeom>
          <a:noFill/>
          <a:ln>
            <a:noFill/>
          </a:ln>
        </p:spPr>
      </p:pic>
      <p:pic>
        <p:nvPicPr>
          <p:cNvPr id="6" name="Picture 5">
            <a:extLst>
              <a:ext uri="{FF2B5EF4-FFF2-40B4-BE49-F238E27FC236}">
                <a16:creationId xmlns:a16="http://schemas.microsoft.com/office/drawing/2014/main" id="{1E36594D-E791-F0AB-D8F6-2BF7FD1B4DDA}"/>
              </a:ext>
            </a:extLst>
          </p:cNvPr>
          <p:cNvPicPr>
            <a:picLocks noChangeAspect="1"/>
          </p:cNvPicPr>
          <p:nvPr userDrawn="1"/>
        </p:nvPicPr>
        <p:blipFill>
          <a:blip r:embed="rId3"/>
          <a:stretch>
            <a:fillRect/>
          </a:stretch>
        </p:blipFill>
        <p:spPr>
          <a:xfrm>
            <a:off x="6366643" y="1417917"/>
            <a:ext cx="2777357" cy="2787171"/>
          </a:xfrm>
          <a:prstGeom prst="rect">
            <a:avLst/>
          </a:prstGeom>
        </p:spPr>
      </p:pic>
    </p:spTree>
    <p:extLst>
      <p:ext uri="{BB962C8B-B14F-4D97-AF65-F5344CB8AC3E}">
        <p14:creationId xmlns:p14="http://schemas.microsoft.com/office/powerpoint/2010/main" val="34355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814" y="273928"/>
            <a:ext cx="7886372" cy="99447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1650"/>
              <a:buFont typeface="Arial"/>
              <a:buNone/>
              <a:defRPr sz="165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814" y="1369642"/>
            <a:ext cx="7886372" cy="3264511"/>
          </a:xfrm>
          <a:prstGeom prst="rect">
            <a:avLst/>
          </a:prstGeom>
          <a:noFill/>
          <a:ln>
            <a:noFill/>
          </a:ln>
        </p:spPr>
        <p:txBody>
          <a:bodyPr spcFirstLastPara="1" wrap="square" lIns="91425" tIns="45700" rIns="91425" bIns="45700" anchor="t" anchorCtr="0">
            <a:noAutofit/>
          </a:bodyPr>
          <a:lstStyle>
            <a:lvl1pPr marL="457200" marR="0" lvl="0" indent="-295275" algn="l" rtl="0">
              <a:lnSpc>
                <a:spcPct val="90000"/>
              </a:lnSpc>
              <a:spcBef>
                <a:spcPts val="375"/>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1pPr>
            <a:lvl2pPr marL="914400" marR="0" lvl="1" indent="-285750" algn="l" rtl="0">
              <a:lnSpc>
                <a:spcPct val="90000"/>
              </a:lnSpc>
              <a:spcBef>
                <a:spcPts val="188"/>
              </a:spcBef>
              <a:spcAft>
                <a:spcPts val="0"/>
              </a:spcAft>
              <a:buClr>
                <a:schemeClr val="dk1"/>
              </a:buClr>
              <a:buSzPts val="900"/>
              <a:buFont typeface="Arial"/>
              <a:buChar char="•"/>
              <a:defRPr sz="900" b="0" i="0" u="none" strike="noStrike" cap="none">
                <a:solidFill>
                  <a:schemeClr val="dk1"/>
                </a:solidFill>
                <a:latin typeface="Arial"/>
                <a:ea typeface="Arial"/>
                <a:cs typeface="Arial"/>
                <a:sym typeface="Arial"/>
              </a:defRPr>
            </a:lvl2pPr>
            <a:lvl3pPr marL="1371600" marR="0" lvl="2" indent="-276225" algn="l" rtl="0">
              <a:lnSpc>
                <a:spcPct val="90000"/>
              </a:lnSpc>
              <a:spcBef>
                <a:spcPts val="188"/>
              </a:spcBef>
              <a:spcAft>
                <a:spcPts val="0"/>
              </a:spcAft>
              <a:buClr>
                <a:schemeClr val="dk1"/>
              </a:buClr>
              <a:buSzPts val="750"/>
              <a:buFont typeface="Arial"/>
              <a:buChar char="•"/>
              <a:defRPr sz="750" b="0" i="0" u="none" strike="noStrike" cap="none">
                <a:solidFill>
                  <a:schemeClr val="dk1"/>
                </a:solidFill>
                <a:latin typeface="Arial"/>
                <a:ea typeface="Arial"/>
                <a:cs typeface="Arial"/>
                <a:sym typeface="Arial"/>
              </a:defRPr>
            </a:lvl3pPr>
            <a:lvl4pPr marL="1828800" marR="0" lvl="3"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4pPr>
            <a:lvl5pPr marL="2286000" marR="0" lvl="4"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Arial"/>
                <a:ea typeface="Arial"/>
                <a:cs typeface="Arial"/>
                <a:sym typeface="Arial"/>
              </a:defRPr>
            </a:lvl5pPr>
            <a:lvl6pPr marL="2743200" marR="0" lvl="5"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6pPr>
            <a:lvl7pPr marL="3200400" marR="0" lvl="6"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7pPr>
            <a:lvl8pPr marL="3657600" marR="0" lvl="7"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8pPr>
            <a:lvl9pPr marL="4114800" marR="0" lvl="8"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814" y="4768734"/>
            <a:ext cx="2057341" cy="27392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45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9144" y="4768734"/>
            <a:ext cx="3085713" cy="27392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5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6" r:id="rId5"/>
    <p:sldLayoutId id="2147483678" r:id="rId6"/>
    <p:sldLayoutId id="2147483653" r:id="rId7"/>
    <p:sldLayoutId id="2147483681"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7D4992D-88F9-4C18-B55F-F231C81051A6}" type="datetimeFigureOut">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15/5/2023</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20C8A32-9731-4B32-A3EB-37A09A4DE01B}" type="slidenum">
              <a:rPr kumimoji="0" lang="en-AU"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AU"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185288"/>
      </p:ext>
    </p:extLst>
  </p:cSld>
  <p:clrMap bg1="lt1" tx1="dk1" bg2="lt2" tx2="dk2" accent1="accent1" accent2="accent2" accent3="accent3" accent4="accent4" accent5="accent5" accent6="accent6" hlink="hlink" folHlink="folHlink"/>
  <p:sldLayoutIdLst>
    <p:sldLayoutId id="2147483659" r:id="rId1"/>
    <p:sldLayoutId id="2147483662" r:id="rId2"/>
    <p:sldLayoutId id="2147483663" r:id="rId3"/>
    <p:sldLayoutId id="2147483664"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chart" Target="../charts/chart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chart" Target="../charts/char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chart" Target="../charts/char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chart" Target="../charts/chart12.xml"/><Relationship Id="rId4" Type="http://schemas.openxmlformats.org/officeDocument/2006/relationships/chart" Target="../charts/char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chart" Target="../charts/chart17.xml"/><Relationship Id="rId4" Type="http://schemas.openxmlformats.org/officeDocument/2006/relationships/chart" Target="../charts/char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chart" Target="../charts/char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31.jp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99;p151">
            <a:extLst>
              <a:ext uri="{FF2B5EF4-FFF2-40B4-BE49-F238E27FC236}">
                <a16:creationId xmlns:a16="http://schemas.microsoft.com/office/drawing/2014/main" id="{A52C1BAC-8C00-B27A-F0B5-B0EB90768D58}"/>
              </a:ext>
            </a:extLst>
          </p:cNvPr>
          <p:cNvSpPr txBox="1"/>
          <p:nvPr/>
        </p:nvSpPr>
        <p:spPr>
          <a:xfrm>
            <a:off x="431800" y="1168400"/>
            <a:ext cx="5209583" cy="2158800"/>
          </a:xfrm>
          <a:prstGeom prst="rect">
            <a:avLst/>
          </a:prstGeom>
          <a:noFill/>
          <a:ln>
            <a:noFill/>
          </a:ln>
        </p:spPr>
        <p:txBody>
          <a:bodyPr spcFirstLastPara="1" wrap="square" lIns="0" tIns="0" rIns="0" bIns="0" anchor="t" anchorCtr="0">
            <a:noAutofit/>
          </a:bodyPr>
          <a:lstStyle/>
          <a:p>
            <a:pPr>
              <a:lnSpc>
                <a:spcPct val="70000"/>
              </a:lnSpc>
              <a:buClr>
                <a:schemeClr val="dk1"/>
              </a:buClr>
              <a:buSzPts val="2700"/>
            </a:pPr>
            <a:r>
              <a:rPr lang="en" sz="7200" b="1" dirty="0">
                <a:solidFill>
                  <a:schemeClr val="lt1"/>
                </a:solidFill>
                <a:latin typeface="Arial" panose="020B0604020202020204" pitchFamily="34" charset="0"/>
                <a:cs typeface="Arial" panose="020B0604020202020204" pitchFamily="34" charset="0"/>
              </a:rPr>
              <a:t>MEXICO</a:t>
            </a:r>
            <a:br>
              <a:rPr lang="en" sz="7200" b="1" dirty="0">
                <a:solidFill>
                  <a:schemeClr val="lt1"/>
                </a:solidFill>
                <a:latin typeface="Arial" panose="020B0604020202020204" pitchFamily="34" charset="0"/>
                <a:cs typeface="Arial" panose="020B0604020202020204" pitchFamily="34" charset="0"/>
              </a:rPr>
            </a:br>
            <a:r>
              <a:rPr lang="en-AU" sz="7200" b="1" dirty="0">
                <a:solidFill>
                  <a:schemeClr val="lt1"/>
                </a:solidFill>
                <a:latin typeface="Arial" panose="020B0604020202020204" pitchFamily="34" charset="0"/>
                <a:cs typeface="Arial" panose="020B0604020202020204" pitchFamily="34" charset="0"/>
              </a:rPr>
              <a:t>PEACE INDEX 2023</a:t>
            </a:r>
            <a:endParaRPr sz="7200" b="1" dirty="0">
              <a:solidFill>
                <a:schemeClr val="lt1"/>
              </a:solidFill>
              <a:latin typeface="Arial" panose="020B0604020202020204" pitchFamily="34" charset="0"/>
              <a:cs typeface="Arial" panose="020B0604020202020204" pitchFamily="34" charset="0"/>
            </a:endParaRPr>
          </a:p>
        </p:txBody>
      </p:sp>
      <p:sp>
        <p:nvSpPr>
          <p:cNvPr id="4" name="Google Shape;901;p151">
            <a:extLst>
              <a:ext uri="{FF2B5EF4-FFF2-40B4-BE49-F238E27FC236}">
                <a16:creationId xmlns:a16="http://schemas.microsoft.com/office/drawing/2014/main" id="{E6CE9FBE-0A99-99BB-9955-D0F03049193A}"/>
              </a:ext>
            </a:extLst>
          </p:cNvPr>
          <p:cNvSpPr txBox="1"/>
          <p:nvPr/>
        </p:nvSpPr>
        <p:spPr>
          <a:xfrm>
            <a:off x="462033" y="3638532"/>
            <a:ext cx="2994089" cy="284000"/>
          </a:xfrm>
          <a:prstGeom prst="rect">
            <a:avLst/>
          </a:prstGeom>
          <a:noFill/>
          <a:ln>
            <a:noFill/>
          </a:ln>
        </p:spPr>
        <p:txBody>
          <a:bodyPr spcFirstLastPara="1" wrap="square" lIns="0" tIns="0" rIns="0" bIns="0" anchor="t" anchorCtr="0">
            <a:noAutofit/>
          </a:bodyPr>
          <a:lstStyle/>
          <a:p>
            <a:r>
              <a:rPr lang="en" sz="1733" dirty="0">
                <a:solidFill>
                  <a:srgbClr val="D8D8D8"/>
                </a:solidFill>
                <a:latin typeface="Arial" panose="020B0604020202020204" pitchFamily="34" charset="0"/>
                <a:cs typeface="Arial" panose="020B0604020202020204" pitchFamily="34" charset="0"/>
              </a:rPr>
              <a:t>Overview &amp; key findings</a:t>
            </a:r>
            <a:endParaRPr sz="24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6169D4C-5F4A-6E9D-BE26-9B2AA50191DF}"/>
              </a:ext>
            </a:extLst>
          </p:cNvPr>
          <p:cNvGrpSpPr/>
          <p:nvPr/>
        </p:nvGrpSpPr>
        <p:grpSpPr>
          <a:xfrm>
            <a:off x="462033" y="3547292"/>
            <a:ext cx="4954625" cy="439576"/>
            <a:chOff x="462033" y="3547292"/>
            <a:chExt cx="5590400" cy="439576"/>
          </a:xfrm>
        </p:grpSpPr>
        <p:cxnSp>
          <p:nvCxnSpPr>
            <p:cNvPr id="6" name="Google Shape;902;p151">
              <a:extLst>
                <a:ext uri="{FF2B5EF4-FFF2-40B4-BE49-F238E27FC236}">
                  <a16:creationId xmlns:a16="http://schemas.microsoft.com/office/drawing/2014/main" id="{E50D3115-59EA-4D64-3181-544D9571C9F7}"/>
                </a:ext>
              </a:extLst>
            </p:cNvPr>
            <p:cNvCxnSpPr/>
            <p:nvPr/>
          </p:nvCxnSpPr>
          <p:spPr>
            <a:xfrm>
              <a:off x="462033" y="3547292"/>
              <a:ext cx="5590400" cy="0"/>
            </a:xfrm>
            <a:prstGeom prst="straightConnector1">
              <a:avLst/>
            </a:prstGeom>
            <a:noFill/>
            <a:ln w="9525" cap="flat" cmpd="sng">
              <a:solidFill>
                <a:schemeClr val="lt1"/>
              </a:solidFill>
              <a:prstDash val="solid"/>
              <a:miter lim="800000"/>
              <a:headEnd type="none" w="sm" len="sm"/>
              <a:tailEnd type="none" w="sm" len="sm"/>
            </a:ln>
          </p:spPr>
        </p:cxnSp>
        <p:cxnSp>
          <p:nvCxnSpPr>
            <p:cNvPr id="7" name="Google Shape;903;p151">
              <a:extLst>
                <a:ext uri="{FF2B5EF4-FFF2-40B4-BE49-F238E27FC236}">
                  <a16:creationId xmlns:a16="http://schemas.microsoft.com/office/drawing/2014/main" id="{191D09C6-1284-BE9E-F7EE-A98F73591D03}"/>
                </a:ext>
              </a:extLst>
            </p:cNvPr>
            <p:cNvCxnSpPr/>
            <p:nvPr/>
          </p:nvCxnSpPr>
          <p:spPr>
            <a:xfrm>
              <a:off x="462033" y="3986868"/>
              <a:ext cx="5590400" cy="0"/>
            </a:xfrm>
            <a:prstGeom prst="straightConnector1">
              <a:avLst/>
            </a:prstGeom>
            <a:noFill/>
            <a:ln w="9525" cap="flat" cmpd="sng">
              <a:solidFill>
                <a:schemeClr val="lt1"/>
              </a:solidFill>
              <a:prstDash val="solid"/>
              <a:miter lim="800000"/>
              <a:headEnd type="none" w="sm" len="sm"/>
              <a:tailEnd type="none" w="sm" len="sm"/>
            </a:ln>
          </p:spPr>
        </p:cxnSp>
      </p:grpSp>
    </p:spTree>
    <p:extLst>
      <p:ext uri="{BB962C8B-B14F-4D97-AF65-F5344CB8AC3E}">
        <p14:creationId xmlns:p14="http://schemas.microsoft.com/office/powerpoint/2010/main" val="23527653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6"/>
          <p:cNvSpPr txBox="1"/>
          <p:nvPr/>
        </p:nvSpPr>
        <p:spPr>
          <a:xfrm>
            <a:off x="167475" y="198575"/>
            <a:ext cx="63414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Changes in peacefulness in Mexico, 2015-2022</a:t>
            </a:r>
            <a:endParaRPr sz="2000" b="1" cap="none" dirty="0">
              <a:solidFill>
                <a:schemeClr val="dk1"/>
              </a:solidFill>
              <a:latin typeface="Arial"/>
              <a:ea typeface="Arial"/>
              <a:cs typeface="Arial"/>
              <a:sym typeface="Arial"/>
            </a:endParaRPr>
          </a:p>
        </p:txBody>
      </p:sp>
      <p:grpSp>
        <p:nvGrpSpPr>
          <p:cNvPr id="162" name="Google Shape;162;p16"/>
          <p:cNvGrpSpPr/>
          <p:nvPr/>
        </p:nvGrpSpPr>
        <p:grpSpPr>
          <a:xfrm>
            <a:off x="417741" y="602886"/>
            <a:ext cx="6415827" cy="287887"/>
            <a:chOff x="3417099" y="4182750"/>
            <a:chExt cx="5513288" cy="287887"/>
          </a:xfrm>
        </p:grpSpPr>
        <p:sp>
          <p:nvSpPr>
            <p:cNvPr id="163" name="Google Shape;163;p16"/>
            <p:cNvSpPr txBox="1"/>
            <p:nvPr/>
          </p:nvSpPr>
          <p:spPr>
            <a:xfrm>
              <a:off x="3626573" y="4182750"/>
              <a:ext cx="5303814" cy="287887"/>
            </a:xfrm>
            <a:prstGeom prst="rect">
              <a:avLst/>
            </a:prstGeom>
            <a:noFill/>
            <a:ln>
              <a:noFill/>
            </a:ln>
          </p:spPr>
          <p:txBody>
            <a:bodyPr spcFirstLastPara="1" wrap="square" lIns="68600" tIns="34300" rIns="68600" bIns="34300" anchor="t" anchorCtr="0">
              <a:noAutofit/>
            </a:bodyPr>
            <a:lstStyle/>
            <a:p>
              <a:pPr marL="0" lvl="0" indent="0" algn="l" rtl="0">
                <a:lnSpc>
                  <a:spcPct val="115000"/>
                </a:lnSpc>
                <a:spcBef>
                  <a:spcPts val="0"/>
                </a:spcBef>
                <a:spcAft>
                  <a:spcPts val="0"/>
                </a:spcAft>
                <a:buNone/>
              </a:pPr>
              <a:r>
                <a:rPr lang="en-US" dirty="0">
                  <a:solidFill>
                    <a:schemeClr val="dk1"/>
                  </a:solidFill>
                </a:rPr>
                <a:t>Mexico’s peacefulness has deteriorated by 14.8% over the last eight years.</a:t>
              </a:r>
            </a:p>
            <a:p>
              <a:pPr marL="0" lvl="0" indent="0" algn="l" rtl="0">
                <a:lnSpc>
                  <a:spcPct val="115000"/>
                </a:lnSpc>
                <a:spcBef>
                  <a:spcPts val="0"/>
                </a:spcBef>
                <a:spcAft>
                  <a:spcPts val="0"/>
                </a:spcAft>
                <a:buNone/>
              </a:pPr>
              <a:endParaRPr dirty="0"/>
            </a:p>
          </p:txBody>
        </p:sp>
        <p:pic>
          <p:nvPicPr>
            <p:cNvPr id="164" name="Google Shape;164;p16"/>
            <p:cNvPicPr preferRelativeResize="0"/>
            <p:nvPr/>
          </p:nvPicPr>
          <p:blipFill rotWithShape="1">
            <a:blip r:embed="rId3">
              <a:alphaModFix/>
            </a:blip>
            <a:srcRect/>
            <a:stretch/>
          </p:blipFill>
          <p:spPr>
            <a:xfrm>
              <a:off x="3417099" y="4255691"/>
              <a:ext cx="130423" cy="191173"/>
            </a:xfrm>
            <a:prstGeom prst="rect">
              <a:avLst/>
            </a:prstGeom>
            <a:noFill/>
            <a:ln>
              <a:noFill/>
            </a:ln>
          </p:spPr>
        </p:pic>
      </p:grpSp>
      <p:grpSp>
        <p:nvGrpSpPr>
          <p:cNvPr id="9" name="Google Shape;162;p16"/>
          <p:cNvGrpSpPr/>
          <p:nvPr/>
        </p:nvGrpSpPr>
        <p:grpSpPr>
          <a:xfrm>
            <a:off x="417742" y="1004746"/>
            <a:ext cx="6415826" cy="444300"/>
            <a:chOff x="3417099" y="4182750"/>
            <a:chExt cx="6015936" cy="444300"/>
          </a:xfrm>
        </p:grpSpPr>
        <p:sp>
          <p:nvSpPr>
            <p:cNvPr id="10" name="Google Shape;163;p16"/>
            <p:cNvSpPr txBox="1"/>
            <p:nvPr/>
          </p:nvSpPr>
          <p:spPr>
            <a:xfrm>
              <a:off x="3626573" y="4182750"/>
              <a:ext cx="5806462" cy="444300"/>
            </a:xfrm>
            <a:prstGeom prst="rect">
              <a:avLst/>
            </a:prstGeom>
            <a:noFill/>
            <a:ln>
              <a:noFill/>
            </a:ln>
          </p:spPr>
          <p:txBody>
            <a:bodyPr spcFirstLastPara="1" wrap="square" lIns="68600" tIns="34300" rIns="68600" bIns="34300" anchor="t" anchorCtr="0">
              <a:noAutofit/>
            </a:bodyPr>
            <a:lstStyle/>
            <a:p>
              <a:pPr lvl="0">
                <a:lnSpc>
                  <a:spcPct val="115000"/>
                </a:lnSpc>
              </a:pPr>
              <a:r>
                <a:rPr lang="en-US" dirty="0"/>
                <a:t>After recording large deteriorations in peacefulness between 2015 and 2019, peacefulness has improved in each of the past three years.</a:t>
              </a:r>
              <a:endParaRPr dirty="0"/>
            </a:p>
          </p:txBody>
        </p:sp>
        <p:pic>
          <p:nvPicPr>
            <p:cNvPr id="11" name="Google Shape;164;p16"/>
            <p:cNvPicPr preferRelativeResize="0"/>
            <p:nvPr/>
          </p:nvPicPr>
          <p:blipFill rotWithShape="1">
            <a:blip r:embed="rId3">
              <a:alphaModFix/>
            </a:blip>
            <a:srcRect/>
            <a:stretch/>
          </p:blipFill>
          <p:spPr>
            <a:xfrm>
              <a:off x="3417099" y="4255691"/>
              <a:ext cx="130423" cy="191173"/>
            </a:xfrm>
            <a:prstGeom prst="rect">
              <a:avLst/>
            </a:prstGeom>
            <a:noFill/>
            <a:ln>
              <a:noFill/>
            </a:ln>
          </p:spPr>
        </p:pic>
      </p:grpSp>
      <p:graphicFrame>
        <p:nvGraphicFramePr>
          <p:cNvPr id="2" name="Chart 1">
            <a:extLst>
              <a:ext uri="{FF2B5EF4-FFF2-40B4-BE49-F238E27FC236}">
                <a16:creationId xmlns:a16="http://schemas.microsoft.com/office/drawing/2014/main" id="{6427F00A-46FA-462F-AB69-D948A565692F}"/>
              </a:ext>
            </a:extLst>
          </p:cNvPr>
          <p:cNvGraphicFramePr>
            <a:graphicFrameLocks/>
          </p:cNvGraphicFramePr>
          <p:nvPr>
            <p:extLst>
              <p:ext uri="{D42A27DB-BD31-4B8C-83A1-F6EECF244321}">
                <p14:modId xmlns:p14="http://schemas.microsoft.com/office/powerpoint/2010/main" val="2044908975"/>
              </p:ext>
            </p:extLst>
          </p:nvPr>
        </p:nvGraphicFramePr>
        <p:xfrm>
          <a:off x="167475" y="1609317"/>
          <a:ext cx="4261478" cy="29352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a16="http://schemas.microsoft.com/office/drawing/2014/main" id="{00000000-0008-0000-1200-000002000000}"/>
              </a:ext>
            </a:extLst>
          </p:cNvPr>
          <p:cNvGraphicFramePr>
            <a:graphicFrameLocks/>
          </p:cNvGraphicFramePr>
          <p:nvPr>
            <p:extLst>
              <p:ext uri="{D42A27DB-BD31-4B8C-83A1-F6EECF244321}">
                <p14:modId xmlns:p14="http://schemas.microsoft.com/office/powerpoint/2010/main" val="3978116174"/>
              </p:ext>
            </p:extLst>
          </p:nvPr>
        </p:nvGraphicFramePr>
        <p:xfrm>
          <a:off x="4571999" y="1609317"/>
          <a:ext cx="4404526" cy="3008649"/>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p:nvPr/>
        </p:nvSpPr>
        <p:spPr>
          <a:xfrm>
            <a:off x="167475" y="198575"/>
            <a:ext cx="48909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Homicides, 2015-2022</a:t>
            </a:r>
            <a:endParaRPr sz="2000" b="1" cap="none" dirty="0">
              <a:solidFill>
                <a:schemeClr val="dk1"/>
              </a:solidFill>
              <a:latin typeface="Arial"/>
              <a:ea typeface="Arial"/>
              <a:cs typeface="Arial"/>
              <a:sym typeface="Arial"/>
            </a:endParaRPr>
          </a:p>
        </p:txBody>
      </p:sp>
      <p:grpSp>
        <p:nvGrpSpPr>
          <p:cNvPr id="176" name="Google Shape;176;p17"/>
          <p:cNvGrpSpPr/>
          <p:nvPr/>
        </p:nvGrpSpPr>
        <p:grpSpPr>
          <a:xfrm>
            <a:off x="215021" y="1581712"/>
            <a:ext cx="3501220" cy="747566"/>
            <a:chOff x="3807966" y="2777201"/>
            <a:chExt cx="3486534" cy="747566"/>
          </a:xfrm>
        </p:grpSpPr>
        <p:sp>
          <p:nvSpPr>
            <p:cNvPr id="177" name="Google Shape;177;p17"/>
            <p:cNvSpPr txBox="1"/>
            <p:nvPr/>
          </p:nvSpPr>
          <p:spPr>
            <a:xfrm>
              <a:off x="4033800" y="2777201"/>
              <a:ext cx="3260700" cy="747566"/>
            </a:xfrm>
            <a:prstGeom prst="rect">
              <a:avLst/>
            </a:prstGeom>
            <a:noFill/>
            <a:ln>
              <a:noFill/>
            </a:ln>
          </p:spPr>
          <p:txBody>
            <a:bodyPr spcFirstLastPara="1" wrap="square" lIns="68600" tIns="34300" rIns="68600" bIns="34300" anchor="t" anchorCtr="0">
              <a:noAutofit/>
            </a:bodyPr>
            <a:lstStyle/>
            <a:p>
              <a:pPr lvl="0"/>
              <a:r>
                <a:rPr lang="en-US" sz="1300" dirty="0"/>
                <a:t>Between 2015 and 2019, the homicide rate experienced a dramatic rise, nearly doubling from 15.1 to 28.2 deaths per 100,000 people.</a:t>
              </a:r>
              <a:endParaRPr sz="1300" dirty="0"/>
            </a:p>
          </p:txBody>
        </p:sp>
        <p:pic>
          <p:nvPicPr>
            <p:cNvPr id="178" name="Google Shape;178;p17"/>
            <p:cNvPicPr preferRelativeResize="0"/>
            <p:nvPr/>
          </p:nvPicPr>
          <p:blipFill rotWithShape="1">
            <a:blip r:embed="rId3">
              <a:alphaModFix/>
            </a:blip>
            <a:srcRect/>
            <a:stretch/>
          </p:blipFill>
          <p:spPr>
            <a:xfrm>
              <a:off x="3807966" y="2844716"/>
              <a:ext cx="137619" cy="191173"/>
            </a:xfrm>
            <a:prstGeom prst="rect">
              <a:avLst/>
            </a:prstGeom>
            <a:noFill/>
            <a:ln>
              <a:noFill/>
            </a:ln>
          </p:spPr>
        </p:pic>
      </p:grpSp>
      <p:grpSp>
        <p:nvGrpSpPr>
          <p:cNvPr id="179" name="Google Shape;179;p17"/>
          <p:cNvGrpSpPr/>
          <p:nvPr/>
        </p:nvGrpSpPr>
        <p:grpSpPr>
          <a:xfrm>
            <a:off x="203750" y="759250"/>
            <a:ext cx="3360717" cy="747566"/>
            <a:chOff x="6646174" y="1700800"/>
            <a:chExt cx="3018470" cy="747566"/>
          </a:xfrm>
        </p:grpSpPr>
        <p:sp>
          <p:nvSpPr>
            <p:cNvPr id="180" name="Google Shape;180;p17"/>
            <p:cNvSpPr txBox="1"/>
            <p:nvPr/>
          </p:nvSpPr>
          <p:spPr>
            <a:xfrm>
              <a:off x="6862344" y="1700800"/>
              <a:ext cx="2802300" cy="747566"/>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sz="1300" dirty="0"/>
                <a:t>Over the past eight years, there have been about a quarter million homicides in Mexico. </a:t>
              </a:r>
              <a:endParaRPr sz="1300" dirty="0">
                <a:solidFill>
                  <a:srgbClr val="0B1107"/>
                </a:solidFill>
              </a:endParaRPr>
            </a:p>
          </p:txBody>
        </p:sp>
        <p:pic>
          <p:nvPicPr>
            <p:cNvPr id="181" name="Google Shape;181;p17"/>
            <p:cNvPicPr preferRelativeResize="0"/>
            <p:nvPr/>
          </p:nvPicPr>
          <p:blipFill rotWithShape="1">
            <a:blip r:embed="rId3">
              <a:alphaModFix/>
            </a:blip>
            <a:srcRect/>
            <a:stretch/>
          </p:blipFill>
          <p:spPr>
            <a:xfrm>
              <a:off x="6646174" y="1750220"/>
              <a:ext cx="131742" cy="191173"/>
            </a:xfrm>
            <a:prstGeom prst="rect">
              <a:avLst/>
            </a:prstGeom>
            <a:noFill/>
            <a:ln>
              <a:noFill/>
            </a:ln>
          </p:spPr>
        </p:pic>
      </p:grpSp>
      <p:grpSp>
        <p:nvGrpSpPr>
          <p:cNvPr id="11" name="Google Shape;176;p17"/>
          <p:cNvGrpSpPr/>
          <p:nvPr/>
        </p:nvGrpSpPr>
        <p:grpSpPr>
          <a:xfrm>
            <a:off x="203750" y="3696993"/>
            <a:ext cx="3665517" cy="1011600"/>
            <a:chOff x="3807966" y="2777201"/>
            <a:chExt cx="3486534" cy="1011600"/>
          </a:xfrm>
        </p:grpSpPr>
        <p:sp>
          <p:nvSpPr>
            <p:cNvPr id="12" name="Google Shape;177;p17"/>
            <p:cNvSpPr txBox="1"/>
            <p:nvPr/>
          </p:nvSpPr>
          <p:spPr>
            <a:xfrm>
              <a:off x="4033800" y="2777201"/>
              <a:ext cx="3260700" cy="1011600"/>
            </a:xfrm>
            <a:prstGeom prst="rect">
              <a:avLst/>
            </a:prstGeom>
            <a:noFill/>
            <a:ln>
              <a:noFill/>
            </a:ln>
          </p:spPr>
          <p:txBody>
            <a:bodyPr spcFirstLastPara="1" wrap="square" lIns="68600" tIns="34300" rIns="68600" bIns="34300" anchor="t" anchorCtr="0">
              <a:noAutofit/>
            </a:bodyPr>
            <a:lstStyle/>
            <a:p>
              <a:pPr lvl="0"/>
              <a:r>
                <a:rPr lang="en-US" sz="1300" dirty="0"/>
                <a:t>The monthly homicide rate peaked in July 2018 at 2.52 deaths per 100,000 people, and it began to experience substantial declines beginning in mid-2021.</a:t>
              </a:r>
            </a:p>
          </p:txBody>
        </p:sp>
        <p:pic>
          <p:nvPicPr>
            <p:cNvPr id="13" name="Google Shape;178;p17"/>
            <p:cNvPicPr preferRelativeResize="0"/>
            <p:nvPr/>
          </p:nvPicPr>
          <p:blipFill rotWithShape="1">
            <a:blip r:embed="rId3">
              <a:alphaModFix/>
            </a:blip>
            <a:srcRect/>
            <a:stretch/>
          </p:blipFill>
          <p:spPr>
            <a:xfrm>
              <a:off x="3807966" y="2844716"/>
              <a:ext cx="137619" cy="191173"/>
            </a:xfrm>
            <a:prstGeom prst="rect">
              <a:avLst/>
            </a:prstGeom>
            <a:noFill/>
            <a:ln>
              <a:noFill/>
            </a:ln>
          </p:spPr>
        </p:pic>
      </p:grpSp>
      <p:graphicFrame>
        <p:nvGraphicFramePr>
          <p:cNvPr id="2" name="Chart 1">
            <a:extLst>
              <a:ext uri="{FF2B5EF4-FFF2-40B4-BE49-F238E27FC236}">
                <a16:creationId xmlns:a16="http://schemas.microsoft.com/office/drawing/2014/main" id="{1EA7AD42-BDA1-4409-9C8C-12E3CE355044}"/>
              </a:ext>
            </a:extLst>
          </p:cNvPr>
          <p:cNvGraphicFramePr>
            <a:graphicFrameLocks/>
          </p:cNvGraphicFramePr>
          <p:nvPr>
            <p:extLst>
              <p:ext uri="{D42A27DB-BD31-4B8C-83A1-F6EECF244321}">
                <p14:modId xmlns:p14="http://schemas.microsoft.com/office/powerpoint/2010/main" val="4152719855"/>
              </p:ext>
            </p:extLst>
          </p:nvPr>
        </p:nvGraphicFramePr>
        <p:xfrm>
          <a:off x="3803403" y="530492"/>
          <a:ext cx="5256835" cy="4118290"/>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oogle Shape;176;p17">
            <a:extLst>
              <a:ext uri="{FF2B5EF4-FFF2-40B4-BE49-F238E27FC236}">
                <a16:creationId xmlns:a16="http://schemas.microsoft.com/office/drawing/2014/main" id="{05611E39-FCE9-22CF-CBDF-EAA85303798D}"/>
              </a:ext>
            </a:extLst>
          </p:cNvPr>
          <p:cNvGrpSpPr/>
          <p:nvPr/>
        </p:nvGrpSpPr>
        <p:grpSpPr>
          <a:xfrm>
            <a:off x="203750" y="2647114"/>
            <a:ext cx="3360717" cy="747566"/>
            <a:chOff x="3807966" y="2777201"/>
            <a:chExt cx="3486534" cy="747566"/>
          </a:xfrm>
        </p:grpSpPr>
        <p:sp>
          <p:nvSpPr>
            <p:cNvPr id="4" name="Google Shape;177;p17">
              <a:extLst>
                <a:ext uri="{FF2B5EF4-FFF2-40B4-BE49-F238E27FC236}">
                  <a16:creationId xmlns:a16="http://schemas.microsoft.com/office/drawing/2014/main" id="{A10BB140-F047-7492-4966-69C95E85A1A4}"/>
                </a:ext>
              </a:extLst>
            </p:cNvPr>
            <p:cNvSpPr txBox="1"/>
            <p:nvPr/>
          </p:nvSpPr>
          <p:spPr>
            <a:xfrm>
              <a:off x="4033800" y="2777201"/>
              <a:ext cx="3260700" cy="747566"/>
            </a:xfrm>
            <a:prstGeom prst="rect">
              <a:avLst/>
            </a:prstGeom>
            <a:noFill/>
            <a:ln>
              <a:noFill/>
            </a:ln>
          </p:spPr>
          <p:txBody>
            <a:bodyPr spcFirstLastPara="1" wrap="square" lIns="68600" tIns="34300" rIns="68600" bIns="34300" anchor="t" anchorCtr="0">
              <a:noAutofit/>
            </a:bodyPr>
            <a:lstStyle/>
            <a:p>
              <a:pPr lvl="0"/>
              <a:r>
                <a:rPr lang="en-US" sz="1300" dirty="0"/>
                <a:t>In the past three years, there has been a modest but steady decline in killings. The rate stood at 24.5 deaths per 100,000 people in 2022.</a:t>
              </a:r>
              <a:endParaRPr sz="1300" dirty="0"/>
            </a:p>
          </p:txBody>
        </p:sp>
        <p:pic>
          <p:nvPicPr>
            <p:cNvPr id="5" name="Google Shape;178;p17">
              <a:extLst>
                <a:ext uri="{FF2B5EF4-FFF2-40B4-BE49-F238E27FC236}">
                  <a16:creationId xmlns:a16="http://schemas.microsoft.com/office/drawing/2014/main" id="{E72F0C4E-4181-C812-CD74-72484B7F1F78}"/>
                </a:ext>
              </a:extLst>
            </p:cNvPr>
            <p:cNvPicPr preferRelativeResize="0"/>
            <p:nvPr/>
          </p:nvPicPr>
          <p:blipFill rotWithShape="1">
            <a:blip r:embed="rId3">
              <a:alphaModFix/>
            </a:blip>
            <a:srcRect/>
            <a:stretch/>
          </p:blipFill>
          <p:spPr>
            <a:xfrm>
              <a:off x="3807966" y="2844716"/>
              <a:ext cx="137619" cy="191173"/>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anim calcmode="lin" valueType="num">
                                      <p:cBhvr>
                                        <p:cTn id="8" dur="1000" fill="hold"/>
                                        <p:tgtEl>
                                          <p:spTgt spid="176"/>
                                        </p:tgtEl>
                                        <p:attrNameLst>
                                          <p:attrName>ppt_x</p:attrName>
                                        </p:attrNameLst>
                                      </p:cBhvr>
                                      <p:tavLst>
                                        <p:tav tm="0">
                                          <p:val>
                                            <p:strVal val="#ppt_x"/>
                                          </p:val>
                                        </p:tav>
                                        <p:tav tm="100000">
                                          <p:val>
                                            <p:strVal val="#ppt_x"/>
                                          </p:val>
                                        </p:tav>
                                      </p:tavLst>
                                    </p:anim>
                                    <p:anim calcmode="lin" valueType="num">
                                      <p:cBhvr>
                                        <p:cTn id="9" dur="1000" fill="hold"/>
                                        <p:tgtEl>
                                          <p:spTgt spid="1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p:nvPr/>
        </p:nvSpPr>
        <p:spPr>
          <a:xfrm>
            <a:off x="167475" y="198575"/>
            <a:ext cx="8111362" cy="275400"/>
          </a:xfrm>
          <a:prstGeom prst="rect">
            <a:avLst/>
          </a:prstGeom>
          <a:noFill/>
          <a:ln>
            <a:noFill/>
          </a:ln>
        </p:spPr>
        <p:txBody>
          <a:bodyPr spcFirstLastPara="1" wrap="square" lIns="0" tIns="0" rIns="0" bIns="0" anchor="t" anchorCtr="0">
            <a:noAutofit/>
          </a:bodyPr>
          <a:lstStyle/>
          <a:p>
            <a:r>
              <a:rPr lang="en-US" sz="1800" b="1" dirty="0"/>
              <a:t>Homicides associated with organized crime, 2015-2022</a:t>
            </a:r>
            <a:endParaRPr sz="1800" b="1" cap="none" dirty="0">
              <a:solidFill>
                <a:schemeClr val="dk1"/>
              </a:solidFill>
              <a:sym typeface="Arial"/>
            </a:endParaRPr>
          </a:p>
        </p:txBody>
      </p:sp>
      <p:grpSp>
        <p:nvGrpSpPr>
          <p:cNvPr id="176" name="Google Shape;176;p17"/>
          <p:cNvGrpSpPr/>
          <p:nvPr/>
        </p:nvGrpSpPr>
        <p:grpSpPr>
          <a:xfrm>
            <a:off x="286285" y="1656227"/>
            <a:ext cx="3448017" cy="916317"/>
            <a:chOff x="3807966" y="2777201"/>
            <a:chExt cx="3686930" cy="916317"/>
          </a:xfrm>
        </p:grpSpPr>
        <p:sp>
          <p:nvSpPr>
            <p:cNvPr id="177" name="Google Shape;177;p17"/>
            <p:cNvSpPr txBox="1"/>
            <p:nvPr/>
          </p:nvSpPr>
          <p:spPr>
            <a:xfrm>
              <a:off x="4033800" y="2777201"/>
              <a:ext cx="3461096" cy="916317"/>
            </a:xfrm>
            <a:prstGeom prst="rect">
              <a:avLst/>
            </a:prstGeom>
            <a:noFill/>
            <a:ln>
              <a:noFill/>
            </a:ln>
          </p:spPr>
          <p:txBody>
            <a:bodyPr spcFirstLastPara="1" wrap="square" lIns="68600" tIns="34300" rIns="68600" bIns="34300" anchor="t" anchorCtr="0">
              <a:noAutofit/>
            </a:bodyPr>
            <a:lstStyle/>
            <a:p>
              <a:pPr lvl="0"/>
              <a:r>
                <a:rPr lang="en-US" sz="1200" dirty="0"/>
                <a:t>Between 2015 and 2022, the number of organized crime-related homicides rose from about 8,000 to well over 20,000.</a:t>
              </a:r>
              <a:endParaRPr sz="1200" dirty="0"/>
            </a:p>
          </p:txBody>
        </p:sp>
        <p:pic>
          <p:nvPicPr>
            <p:cNvPr id="178" name="Google Shape;178;p17"/>
            <p:cNvPicPr preferRelativeResize="0"/>
            <p:nvPr/>
          </p:nvPicPr>
          <p:blipFill rotWithShape="1">
            <a:blip r:embed="rId3">
              <a:alphaModFix/>
            </a:blip>
            <a:srcRect/>
            <a:stretch/>
          </p:blipFill>
          <p:spPr>
            <a:xfrm>
              <a:off x="3807966" y="2844716"/>
              <a:ext cx="137619" cy="191173"/>
            </a:xfrm>
            <a:prstGeom prst="rect">
              <a:avLst/>
            </a:prstGeom>
            <a:noFill/>
            <a:ln>
              <a:noFill/>
            </a:ln>
          </p:spPr>
        </p:pic>
      </p:grpSp>
      <p:grpSp>
        <p:nvGrpSpPr>
          <p:cNvPr id="179" name="Google Shape;179;p17"/>
          <p:cNvGrpSpPr/>
          <p:nvPr/>
        </p:nvGrpSpPr>
        <p:grpSpPr>
          <a:xfrm>
            <a:off x="286285" y="913000"/>
            <a:ext cx="3089272" cy="482291"/>
            <a:chOff x="6646174" y="1700247"/>
            <a:chExt cx="2463971" cy="482291"/>
          </a:xfrm>
        </p:grpSpPr>
        <p:sp>
          <p:nvSpPr>
            <p:cNvPr id="180" name="Google Shape;180;p17"/>
            <p:cNvSpPr txBox="1"/>
            <p:nvPr/>
          </p:nvSpPr>
          <p:spPr>
            <a:xfrm>
              <a:off x="6814625" y="1700247"/>
              <a:ext cx="2295520" cy="482291"/>
            </a:xfrm>
            <a:prstGeom prst="rect">
              <a:avLst/>
            </a:prstGeom>
            <a:noFill/>
            <a:ln>
              <a:noFill/>
            </a:ln>
          </p:spPr>
          <p:txBody>
            <a:bodyPr spcFirstLastPara="1" wrap="square" lIns="68600" tIns="34300" rIns="68600" bIns="34300" anchor="t" anchorCtr="0">
              <a:noAutofit/>
            </a:bodyPr>
            <a:lstStyle/>
            <a:p>
              <a:r>
                <a:rPr lang="en-US" sz="1200" dirty="0"/>
                <a:t>Organized criminal groups have driven the rise in homicides over the past eight years.</a:t>
              </a:r>
              <a:endParaRPr lang="en-AU" sz="1200" dirty="0"/>
            </a:p>
          </p:txBody>
        </p:sp>
        <p:pic>
          <p:nvPicPr>
            <p:cNvPr id="181" name="Google Shape;181;p17"/>
            <p:cNvPicPr preferRelativeResize="0"/>
            <p:nvPr/>
          </p:nvPicPr>
          <p:blipFill rotWithShape="1">
            <a:blip r:embed="rId3">
              <a:alphaModFix/>
            </a:blip>
            <a:srcRect/>
            <a:stretch/>
          </p:blipFill>
          <p:spPr>
            <a:xfrm>
              <a:off x="6646174" y="1750220"/>
              <a:ext cx="91529" cy="191173"/>
            </a:xfrm>
            <a:prstGeom prst="rect">
              <a:avLst/>
            </a:prstGeom>
            <a:noFill/>
            <a:ln>
              <a:noFill/>
            </a:ln>
          </p:spPr>
        </p:pic>
      </p:grpSp>
      <p:graphicFrame>
        <p:nvGraphicFramePr>
          <p:cNvPr id="2" name="Chart 1">
            <a:extLst>
              <a:ext uri="{FF2B5EF4-FFF2-40B4-BE49-F238E27FC236}">
                <a16:creationId xmlns:a16="http://schemas.microsoft.com/office/drawing/2014/main" id="{B861A81C-CF5C-403D-99BD-57FC144F9344}"/>
              </a:ext>
            </a:extLst>
          </p:cNvPr>
          <p:cNvGraphicFramePr>
            <a:graphicFrameLocks/>
          </p:cNvGraphicFramePr>
          <p:nvPr>
            <p:extLst>
              <p:ext uri="{D42A27DB-BD31-4B8C-83A1-F6EECF244321}">
                <p14:modId xmlns:p14="http://schemas.microsoft.com/office/powerpoint/2010/main" val="155247045"/>
              </p:ext>
            </p:extLst>
          </p:nvPr>
        </p:nvGraphicFramePr>
        <p:xfrm>
          <a:off x="3816801" y="1003299"/>
          <a:ext cx="5217132" cy="3306233"/>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oogle Shape;176;p17">
            <a:extLst>
              <a:ext uri="{FF2B5EF4-FFF2-40B4-BE49-F238E27FC236}">
                <a16:creationId xmlns:a16="http://schemas.microsoft.com/office/drawing/2014/main" id="{44EC0AB1-EF25-C948-A456-0511CB1B6898}"/>
              </a:ext>
            </a:extLst>
          </p:cNvPr>
          <p:cNvGrpSpPr/>
          <p:nvPr/>
        </p:nvGrpSpPr>
        <p:grpSpPr>
          <a:xfrm>
            <a:off x="286285" y="2375321"/>
            <a:ext cx="3448017" cy="916317"/>
            <a:chOff x="3807966" y="2777201"/>
            <a:chExt cx="3686930" cy="916317"/>
          </a:xfrm>
        </p:grpSpPr>
        <p:sp>
          <p:nvSpPr>
            <p:cNvPr id="4" name="Google Shape;177;p17">
              <a:extLst>
                <a:ext uri="{FF2B5EF4-FFF2-40B4-BE49-F238E27FC236}">
                  <a16:creationId xmlns:a16="http://schemas.microsoft.com/office/drawing/2014/main" id="{93F14EE8-A95E-C83D-8036-511002D2E65C}"/>
                </a:ext>
              </a:extLst>
            </p:cNvPr>
            <p:cNvSpPr txBox="1"/>
            <p:nvPr/>
          </p:nvSpPr>
          <p:spPr>
            <a:xfrm>
              <a:off x="4033800" y="2777201"/>
              <a:ext cx="3461096" cy="916317"/>
            </a:xfrm>
            <a:prstGeom prst="rect">
              <a:avLst/>
            </a:prstGeom>
            <a:noFill/>
            <a:ln>
              <a:noFill/>
            </a:ln>
          </p:spPr>
          <p:txBody>
            <a:bodyPr spcFirstLastPara="1" wrap="square" lIns="68600" tIns="34300" rIns="68600" bIns="34300" anchor="t" anchorCtr="0">
              <a:noAutofit/>
            </a:bodyPr>
            <a:lstStyle/>
            <a:p>
              <a:pPr lvl="0"/>
              <a:r>
                <a:rPr lang="en-US" sz="1200" dirty="0"/>
                <a:t>In contrast, the number of homicides not linked to organized crime has shown relatively little change, consistently hovering between 10,000 and 12,500 per year.</a:t>
              </a:r>
              <a:endParaRPr sz="1200" dirty="0"/>
            </a:p>
          </p:txBody>
        </p:sp>
        <p:pic>
          <p:nvPicPr>
            <p:cNvPr id="5" name="Google Shape;178;p17">
              <a:extLst>
                <a:ext uri="{FF2B5EF4-FFF2-40B4-BE49-F238E27FC236}">
                  <a16:creationId xmlns:a16="http://schemas.microsoft.com/office/drawing/2014/main" id="{5508B7ED-1269-39EF-C8F2-BB7D5A7AAD3C}"/>
                </a:ext>
              </a:extLst>
            </p:cNvPr>
            <p:cNvPicPr preferRelativeResize="0"/>
            <p:nvPr/>
          </p:nvPicPr>
          <p:blipFill rotWithShape="1">
            <a:blip r:embed="rId3">
              <a:alphaModFix/>
            </a:blip>
            <a:srcRect/>
            <a:stretch/>
          </p:blipFill>
          <p:spPr>
            <a:xfrm>
              <a:off x="3807966" y="2844716"/>
              <a:ext cx="137619" cy="191173"/>
            </a:xfrm>
            <a:prstGeom prst="rect">
              <a:avLst/>
            </a:prstGeom>
            <a:noFill/>
            <a:ln>
              <a:noFill/>
            </a:ln>
          </p:spPr>
        </p:pic>
      </p:grpSp>
      <p:grpSp>
        <p:nvGrpSpPr>
          <p:cNvPr id="6" name="Google Shape;176;p17">
            <a:extLst>
              <a:ext uri="{FF2B5EF4-FFF2-40B4-BE49-F238E27FC236}">
                <a16:creationId xmlns:a16="http://schemas.microsoft.com/office/drawing/2014/main" id="{57BD9E65-3129-0F59-32D7-7B37EF811412}"/>
              </a:ext>
            </a:extLst>
          </p:cNvPr>
          <p:cNvGrpSpPr/>
          <p:nvPr/>
        </p:nvGrpSpPr>
        <p:grpSpPr>
          <a:xfrm>
            <a:off x="286285" y="3291638"/>
            <a:ext cx="3448017" cy="916317"/>
            <a:chOff x="3807966" y="2777201"/>
            <a:chExt cx="3686930" cy="916317"/>
          </a:xfrm>
        </p:grpSpPr>
        <p:sp>
          <p:nvSpPr>
            <p:cNvPr id="7" name="Google Shape;177;p17">
              <a:extLst>
                <a:ext uri="{FF2B5EF4-FFF2-40B4-BE49-F238E27FC236}">
                  <a16:creationId xmlns:a16="http://schemas.microsoft.com/office/drawing/2014/main" id="{65C82BE5-F4BF-8C8E-10E5-622131E6E3C8}"/>
                </a:ext>
              </a:extLst>
            </p:cNvPr>
            <p:cNvSpPr txBox="1"/>
            <p:nvPr/>
          </p:nvSpPr>
          <p:spPr>
            <a:xfrm>
              <a:off x="4033800" y="2777201"/>
              <a:ext cx="3461096" cy="916317"/>
            </a:xfrm>
            <a:prstGeom prst="rect">
              <a:avLst/>
            </a:prstGeom>
            <a:noFill/>
            <a:ln>
              <a:noFill/>
            </a:ln>
          </p:spPr>
          <p:txBody>
            <a:bodyPr spcFirstLastPara="1" wrap="square" lIns="68600" tIns="34300" rIns="68600" bIns="34300" anchor="t" anchorCtr="0">
              <a:noAutofit/>
            </a:bodyPr>
            <a:lstStyle/>
            <a:p>
              <a:pPr lvl="0"/>
              <a:r>
                <a:rPr lang="en-US" sz="1200" dirty="0"/>
                <a:t>In 2015, clashes involving at least one of the two most powerful cartels in the country – the Sinaloa Cartel and the CJNG – accounted for 42 percent of all cartel conflict deaths, but by 2021 they accounted for 95 percent of such deaths. </a:t>
              </a:r>
              <a:endParaRPr sz="1200" dirty="0"/>
            </a:p>
          </p:txBody>
        </p:sp>
        <p:pic>
          <p:nvPicPr>
            <p:cNvPr id="8" name="Google Shape;178;p17">
              <a:extLst>
                <a:ext uri="{FF2B5EF4-FFF2-40B4-BE49-F238E27FC236}">
                  <a16:creationId xmlns:a16="http://schemas.microsoft.com/office/drawing/2014/main" id="{7B28F897-F4D0-1E3D-F2F9-2DAF7A30237D}"/>
                </a:ext>
              </a:extLst>
            </p:cNvPr>
            <p:cNvPicPr preferRelativeResize="0"/>
            <p:nvPr/>
          </p:nvPicPr>
          <p:blipFill rotWithShape="1">
            <a:blip r:embed="rId3">
              <a:alphaModFix/>
            </a:blip>
            <a:srcRect/>
            <a:stretch/>
          </p:blipFill>
          <p:spPr>
            <a:xfrm>
              <a:off x="3807966" y="2844716"/>
              <a:ext cx="137619" cy="191173"/>
            </a:xfrm>
            <a:prstGeom prst="rect">
              <a:avLst/>
            </a:prstGeom>
            <a:noFill/>
            <a:ln>
              <a:noFill/>
            </a:ln>
          </p:spPr>
        </p:pic>
      </p:grpSp>
    </p:spTree>
    <p:extLst>
      <p:ext uri="{BB962C8B-B14F-4D97-AF65-F5344CB8AC3E}">
        <p14:creationId xmlns:p14="http://schemas.microsoft.com/office/powerpoint/2010/main" val="3342434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anim calcmode="lin" valueType="num">
                                      <p:cBhvr>
                                        <p:cTn id="8" dur="1000" fill="hold"/>
                                        <p:tgtEl>
                                          <p:spTgt spid="176"/>
                                        </p:tgtEl>
                                        <p:attrNameLst>
                                          <p:attrName>ppt_x</p:attrName>
                                        </p:attrNameLst>
                                      </p:cBhvr>
                                      <p:tavLst>
                                        <p:tav tm="0">
                                          <p:val>
                                            <p:strVal val="#ppt_x"/>
                                          </p:val>
                                        </p:tav>
                                        <p:tav tm="100000">
                                          <p:val>
                                            <p:strVal val="#ppt_x"/>
                                          </p:val>
                                        </p:tav>
                                      </p:tavLst>
                                    </p:anim>
                                    <p:anim calcmode="lin" valueType="num">
                                      <p:cBhvr>
                                        <p:cTn id="9" dur="1000" fill="hold"/>
                                        <p:tgtEl>
                                          <p:spTgt spid="1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1C0D59DA-3660-3107-1B5F-037609FBD82B}"/>
              </a:ext>
            </a:extLst>
          </p:cNvPr>
          <p:cNvPicPr>
            <a:picLocks noChangeAspect="1"/>
          </p:cNvPicPr>
          <p:nvPr/>
        </p:nvPicPr>
        <p:blipFill>
          <a:blip r:embed="rId3"/>
          <a:stretch>
            <a:fillRect/>
          </a:stretch>
        </p:blipFill>
        <p:spPr>
          <a:xfrm>
            <a:off x="3437466" y="837299"/>
            <a:ext cx="5542631" cy="3640993"/>
          </a:xfrm>
          <a:prstGeom prst="rect">
            <a:avLst/>
          </a:prstGeom>
        </p:spPr>
      </p:pic>
      <p:sp>
        <p:nvSpPr>
          <p:cNvPr id="175" name="Google Shape;175;p17"/>
          <p:cNvSpPr txBox="1"/>
          <p:nvPr/>
        </p:nvSpPr>
        <p:spPr>
          <a:xfrm>
            <a:off x="167475" y="198575"/>
            <a:ext cx="8111362" cy="275400"/>
          </a:xfrm>
          <a:prstGeom prst="rect">
            <a:avLst/>
          </a:prstGeom>
          <a:noFill/>
          <a:ln>
            <a:noFill/>
          </a:ln>
        </p:spPr>
        <p:txBody>
          <a:bodyPr spcFirstLastPara="1" wrap="square" lIns="0" tIns="0" rIns="0" bIns="0" anchor="t" anchorCtr="0">
            <a:noAutofit/>
          </a:bodyPr>
          <a:lstStyle/>
          <a:p>
            <a:r>
              <a:rPr lang="en-US" sz="1800" b="1" dirty="0"/>
              <a:t>Geographic concentration of homicides in Mexico</a:t>
            </a:r>
            <a:endParaRPr sz="1800" b="1" cap="none" dirty="0">
              <a:solidFill>
                <a:schemeClr val="dk1"/>
              </a:solidFill>
              <a:sym typeface="Arial"/>
            </a:endParaRPr>
          </a:p>
        </p:txBody>
      </p:sp>
      <p:grpSp>
        <p:nvGrpSpPr>
          <p:cNvPr id="179" name="Google Shape;179;p17"/>
          <p:cNvGrpSpPr/>
          <p:nvPr/>
        </p:nvGrpSpPr>
        <p:grpSpPr>
          <a:xfrm>
            <a:off x="286285" y="913553"/>
            <a:ext cx="3151182" cy="482291"/>
            <a:chOff x="6646174" y="1700800"/>
            <a:chExt cx="2511690" cy="482291"/>
          </a:xfrm>
        </p:grpSpPr>
        <p:sp>
          <p:nvSpPr>
            <p:cNvPr id="180" name="Google Shape;180;p17"/>
            <p:cNvSpPr txBox="1"/>
            <p:nvPr/>
          </p:nvSpPr>
          <p:spPr>
            <a:xfrm>
              <a:off x="6862344" y="1700800"/>
              <a:ext cx="2295520" cy="482291"/>
            </a:xfrm>
            <a:prstGeom prst="rect">
              <a:avLst/>
            </a:prstGeom>
            <a:noFill/>
            <a:ln>
              <a:noFill/>
            </a:ln>
          </p:spPr>
          <p:txBody>
            <a:bodyPr spcFirstLastPara="1" wrap="square" lIns="68600" tIns="34300" rIns="68600" bIns="34300" anchor="t" anchorCtr="0">
              <a:noAutofit/>
            </a:bodyPr>
            <a:lstStyle/>
            <a:p>
              <a:r>
                <a:rPr lang="en-US" dirty="0"/>
                <a:t>Homicides have become increasingly concentrated in certain areas in Mexico.</a:t>
              </a:r>
              <a:endParaRPr lang="en-AU" dirty="0"/>
            </a:p>
          </p:txBody>
        </p:sp>
        <p:pic>
          <p:nvPicPr>
            <p:cNvPr id="181" name="Google Shape;181;p17"/>
            <p:cNvPicPr preferRelativeResize="0"/>
            <p:nvPr/>
          </p:nvPicPr>
          <p:blipFill rotWithShape="1">
            <a:blip r:embed="rId4">
              <a:alphaModFix/>
            </a:blip>
            <a:srcRect/>
            <a:stretch/>
          </p:blipFill>
          <p:spPr>
            <a:xfrm>
              <a:off x="6646174" y="1750220"/>
              <a:ext cx="131742" cy="191173"/>
            </a:xfrm>
            <a:prstGeom prst="rect">
              <a:avLst/>
            </a:prstGeom>
            <a:noFill/>
            <a:ln>
              <a:noFill/>
            </a:ln>
          </p:spPr>
        </p:pic>
      </p:grpSp>
      <p:grpSp>
        <p:nvGrpSpPr>
          <p:cNvPr id="3" name="Google Shape;176;p17">
            <a:extLst>
              <a:ext uri="{FF2B5EF4-FFF2-40B4-BE49-F238E27FC236}">
                <a16:creationId xmlns:a16="http://schemas.microsoft.com/office/drawing/2014/main" id="{44EC0AB1-EF25-C948-A456-0511CB1B6898}"/>
              </a:ext>
            </a:extLst>
          </p:cNvPr>
          <p:cNvGrpSpPr/>
          <p:nvPr/>
        </p:nvGrpSpPr>
        <p:grpSpPr>
          <a:xfrm>
            <a:off x="272342" y="2775440"/>
            <a:ext cx="4481756" cy="916317"/>
            <a:chOff x="3807966" y="2777201"/>
            <a:chExt cx="3686930" cy="916317"/>
          </a:xfrm>
        </p:grpSpPr>
        <p:sp>
          <p:nvSpPr>
            <p:cNvPr id="4" name="Google Shape;177;p17">
              <a:extLst>
                <a:ext uri="{FF2B5EF4-FFF2-40B4-BE49-F238E27FC236}">
                  <a16:creationId xmlns:a16="http://schemas.microsoft.com/office/drawing/2014/main" id="{93F14EE8-A95E-C83D-8036-511002D2E65C}"/>
                </a:ext>
              </a:extLst>
            </p:cNvPr>
            <p:cNvSpPr txBox="1"/>
            <p:nvPr/>
          </p:nvSpPr>
          <p:spPr>
            <a:xfrm>
              <a:off x="4033800" y="2777201"/>
              <a:ext cx="3461096" cy="916317"/>
            </a:xfrm>
            <a:prstGeom prst="rect">
              <a:avLst/>
            </a:prstGeom>
            <a:noFill/>
            <a:ln>
              <a:noFill/>
            </a:ln>
          </p:spPr>
          <p:txBody>
            <a:bodyPr spcFirstLastPara="1" wrap="square" lIns="68600" tIns="34300" rIns="68600" bIns="34300" anchor="t" anchorCtr="0">
              <a:noAutofit/>
            </a:bodyPr>
            <a:lstStyle/>
            <a:p>
              <a:pPr lvl="0"/>
              <a:r>
                <a:rPr lang="en-US" dirty="0"/>
                <a:t>About 2% of Mexico’s municipalities have a homicide rate above 50 deaths per 100,000 people, while about 40% have a rate below five deaths per 100,000 people.</a:t>
              </a:r>
              <a:endParaRPr dirty="0"/>
            </a:p>
          </p:txBody>
        </p:sp>
        <p:pic>
          <p:nvPicPr>
            <p:cNvPr id="5" name="Google Shape;178;p17">
              <a:extLst>
                <a:ext uri="{FF2B5EF4-FFF2-40B4-BE49-F238E27FC236}">
                  <a16:creationId xmlns:a16="http://schemas.microsoft.com/office/drawing/2014/main" id="{5508B7ED-1269-39EF-C8F2-BB7D5A7AAD3C}"/>
                </a:ext>
              </a:extLst>
            </p:cNvPr>
            <p:cNvPicPr preferRelativeResize="0"/>
            <p:nvPr/>
          </p:nvPicPr>
          <p:blipFill rotWithShape="1">
            <a:blip r:embed="rId4">
              <a:alphaModFix/>
            </a:blip>
            <a:srcRect/>
            <a:stretch/>
          </p:blipFill>
          <p:spPr>
            <a:xfrm>
              <a:off x="3807966" y="2844716"/>
              <a:ext cx="137619" cy="191173"/>
            </a:xfrm>
            <a:prstGeom prst="rect">
              <a:avLst/>
            </a:prstGeom>
            <a:noFill/>
            <a:ln>
              <a:noFill/>
            </a:ln>
          </p:spPr>
        </p:pic>
      </p:grpSp>
      <p:sp>
        <p:nvSpPr>
          <p:cNvPr id="9" name="Google Shape;177;p17">
            <a:extLst>
              <a:ext uri="{FF2B5EF4-FFF2-40B4-BE49-F238E27FC236}">
                <a16:creationId xmlns:a16="http://schemas.microsoft.com/office/drawing/2014/main" id="{8F36031A-D46E-2CB2-71F9-714158F50EF7}"/>
              </a:ext>
            </a:extLst>
          </p:cNvPr>
          <p:cNvSpPr txBox="1"/>
          <p:nvPr/>
        </p:nvSpPr>
        <p:spPr>
          <a:xfrm>
            <a:off x="5042020" y="669802"/>
            <a:ext cx="3236817" cy="313732"/>
          </a:xfrm>
          <a:prstGeom prst="rect">
            <a:avLst/>
          </a:prstGeom>
          <a:noFill/>
          <a:ln>
            <a:noFill/>
          </a:ln>
        </p:spPr>
        <p:txBody>
          <a:bodyPr spcFirstLastPara="1" wrap="square" lIns="68600" tIns="34300" rIns="68600" bIns="34300" anchor="t" anchorCtr="0">
            <a:noAutofit/>
          </a:bodyPr>
          <a:lstStyle/>
          <a:p>
            <a:pPr lvl="0"/>
            <a:r>
              <a:rPr lang="en-US" sz="1300" b="1" dirty="0"/>
              <a:t>MUNICIPAL HOMICIDE RATES, 2022</a:t>
            </a:r>
            <a:endParaRPr sz="1300" b="1" dirty="0"/>
          </a:p>
        </p:txBody>
      </p:sp>
      <p:grpSp>
        <p:nvGrpSpPr>
          <p:cNvPr id="11" name="Google Shape;179;p17">
            <a:extLst>
              <a:ext uri="{FF2B5EF4-FFF2-40B4-BE49-F238E27FC236}">
                <a16:creationId xmlns:a16="http://schemas.microsoft.com/office/drawing/2014/main" id="{14DC8D85-018C-709C-2B85-6965E0C748F0}"/>
              </a:ext>
            </a:extLst>
          </p:cNvPr>
          <p:cNvGrpSpPr/>
          <p:nvPr/>
        </p:nvGrpSpPr>
        <p:grpSpPr>
          <a:xfrm>
            <a:off x="286285" y="1757405"/>
            <a:ext cx="3434073" cy="482291"/>
            <a:chOff x="6681085" y="1700800"/>
            <a:chExt cx="2476779" cy="482291"/>
          </a:xfrm>
        </p:grpSpPr>
        <p:sp>
          <p:nvSpPr>
            <p:cNvPr id="12" name="Google Shape;180;p17">
              <a:extLst>
                <a:ext uri="{FF2B5EF4-FFF2-40B4-BE49-F238E27FC236}">
                  <a16:creationId xmlns:a16="http://schemas.microsoft.com/office/drawing/2014/main" id="{5E2AE50D-3DE9-491D-965E-832E7D493C6F}"/>
                </a:ext>
              </a:extLst>
            </p:cNvPr>
            <p:cNvSpPr txBox="1"/>
            <p:nvPr/>
          </p:nvSpPr>
          <p:spPr>
            <a:xfrm>
              <a:off x="6862344" y="1700800"/>
              <a:ext cx="2295520" cy="482291"/>
            </a:xfrm>
            <a:prstGeom prst="rect">
              <a:avLst/>
            </a:prstGeom>
            <a:noFill/>
            <a:ln>
              <a:noFill/>
            </a:ln>
          </p:spPr>
          <p:txBody>
            <a:bodyPr spcFirstLastPara="1" wrap="square" lIns="68600" tIns="34300" rIns="68600" bIns="34300" anchor="t" anchorCtr="0">
              <a:noAutofit/>
            </a:bodyPr>
            <a:lstStyle/>
            <a:p>
              <a:r>
                <a:rPr lang="en-US" dirty="0"/>
                <a:t>There is a growing divergence between states and municipalities with extreme homicide rates and those with more low or moderate homicide rates.</a:t>
              </a:r>
              <a:endParaRPr lang="en-AU" dirty="0"/>
            </a:p>
          </p:txBody>
        </p:sp>
        <p:pic>
          <p:nvPicPr>
            <p:cNvPr id="13" name="Google Shape;181;p17">
              <a:extLst>
                <a:ext uri="{FF2B5EF4-FFF2-40B4-BE49-F238E27FC236}">
                  <a16:creationId xmlns:a16="http://schemas.microsoft.com/office/drawing/2014/main" id="{0A40E284-1448-22A9-F8B9-A615693BC525}"/>
                </a:ext>
              </a:extLst>
            </p:cNvPr>
            <p:cNvPicPr preferRelativeResize="0"/>
            <p:nvPr/>
          </p:nvPicPr>
          <p:blipFill rotWithShape="1">
            <a:blip r:embed="rId4">
              <a:alphaModFix/>
            </a:blip>
            <a:srcRect/>
            <a:stretch/>
          </p:blipFill>
          <p:spPr>
            <a:xfrm>
              <a:off x="6681085" y="1750220"/>
              <a:ext cx="96831" cy="191173"/>
            </a:xfrm>
            <a:prstGeom prst="rect">
              <a:avLst/>
            </a:prstGeom>
            <a:noFill/>
            <a:ln>
              <a:noFill/>
            </a:ln>
          </p:spPr>
        </p:pic>
      </p:grpSp>
      <p:grpSp>
        <p:nvGrpSpPr>
          <p:cNvPr id="14" name="Google Shape;176;p17">
            <a:extLst>
              <a:ext uri="{FF2B5EF4-FFF2-40B4-BE49-F238E27FC236}">
                <a16:creationId xmlns:a16="http://schemas.microsoft.com/office/drawing/2014/main" id="{301A465A-2C61-38F4-3CFC-2890A87EBFF0}"/>
              </a:ext>
            </a:extLst>
          </p:cNvPr>
          <p:cNvGrpSpPr/>
          <p:nvPr/>
        </p:nvGrpSpPr>
        <p:grpSpPr>
          <a:xfrm>
            <a:off x="272341" y="3829221"/>
            <a:ext cx="5586591" cy="916317"/>
            <a:chOff x="3807966" y="2777201"/>
            <a:chExt cx="4365977" cy="916317"/>
          </a:xfrm>
        </p:grpSpPr>
        <p:sp>
          <p:nvSpPr>
            <p:cNvPr id="15" name="Google Shape;177;p17">
              <a:extLst>
                <a:ext uri="{FF2B5EF4-FFF2-40B4-BE49-F238E27FC236}">
                  <a16:creationId xmlns:a16="http://schemas.microsoft.com/office/drawing/2014/main" id="{720401BF-CAA5-8D53-82A1-33DEE0AC6DC0}"/>
                </a:ext>
              </a:extLst>
            </p:cNvPr>
            <p:cNvSpPr txBox="1"/>
            <p:nvPr/>
          </p:nvSpPr>
          <p:spPr>
            <a:xfrm>
              <a:off x="4033800" y="2777201"/>
              <a:ext cx="4140143" cy="916317"/>
            </a:xfrm>
            <a:prstGeom prst="rect">
              <a:avLst/>
            </a:prstGeom>
            <a:noFill/>
            <a:ln>
              <a:noFill/>
            </a:ln>
          </p:spPr>
          <p:txBody>
            <a:bodyPr spcFirstLastPara="1" wrap="square" lIns="68600" tIns="34300" rIns="68600" bIns="34300" anchor="t" anchorCtr="0">
              <a:noAutofit/>
            </a:bodyPr>
            <a:lstStyle/>
            <a:p>
              <a:pPr lvl="0"/>
              <a:r>
                <a:rPr lang="en-US" dirty="0"/>
                <a:t>Last year, Colima recorded the highest homicide rate of any state in the history of the MPI, with 110 deaths per 100,000 people. As a result, it also recorded the worst peace score on record in 2022.</a:t>
              </a:r>
              <a:endParaRPr dirty="0"/>
            </a:p>
          </p:txBody>
        </p:sp>
        <p:pic>
          <p:nvPicPr>
            <p:cNvPr id="16" name="Google Shape;178;p17">
              <a:extLst>
                <a:ext uri="{FF2B5EF4-FFF2-40B4-BE49-F238E27FC236}">
                  <a16:creationId xmlns:a16="http://schemas.microsoft.com/office/drawing/2014/main" id="{286A4AB3-EDE5-B1C3-731D-55901CDF0405}"/>
                </a:ext>
              </a:extLst>
            </p:cNvPr>
            <p:cNvPicPr preferRelativeResize="0"/>
            <p:nvPr/>
          </p:nvPicPr>
          <p:blipFill rotWithShape="1">
            <a:blip r:embed="rId4">
              <a:alphaModFix/>
            </a:blip>
            <a:srcRect/>
            <a:stretch/>
          </p:blipFill>
          <p:spPr>
            <a:xfrm>
              <a:off x="3807966" y="2844716"/>
              <a:ext cx="137619" cy="191173"/>
            </a:xfrm>
            <a:prstGeom prst="rect">
              <a:avLst/>
            </a:prstGeom>
            <a:noFill/>
            <a:ln>
              <a:noFill/>
            </a:ln>
          </p:spPr>
        </p:pic>
      </p:grpSp>
    </p:spTree>
    <p:extLst>
      <p:ext uri="{BB962C8B-B14F-4D97-AF65-F5344CB8AC3E}">
        <p14:creationId xmlns:p14="http://schemas.microsoft.com/office/powerpoint/2010/main" val="2228264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p:nvPr/>
        </p:nvSpPr>
        <p:spPr>
          <a:xfrm>
            <a:off x="167475" y="198575"/>
            <a:ext cx="8111362" cy="275400"/>
          </a:xfrm>
          <a:prstGeom prst="rect">
            <a:avLst/>
          </a:prstGeom>
          <a:noFill/>
          <a:ln>
            <a:noFill/>
          </a:ln>
        </p:spPr>
        <p:txBody>
          <a:bodyPr spcFirstLastPara="1" wrap="square" lIns="0" tIns="0" rIns="0" bIns="0" anchor="t" anchorCtr="0">
            <a:noAutofit/>
          </a:bodyPr>
          <a:lstStyle/>
          <a:p>
            <a:r>
              <a:rPr lang="en-US" sz="1800" b="1" dirty="0"/>
              <a:t>Homicide patterns by sex</a:t>
            </a:r>
            <a:endParaRPr lang="en-US" sz="1800" b="1" cap="none" dirty="0">
              <a:solidFill>
                <a:schemeClr val="dk1"/>
              </a:solidFill>
              <a:sym typeface="Arial"/>
            </a:endParaRPr>
          </a:p>
        </p:txBody>
      </p:sp>
      <p:grpSp>
        <p:nvGrpSpPr>
          <p:cNvPr id="176" name="Google Shape;176;p17"/>
          <p:cNvGrpSpPr/>
          <p:nvPr/>
        </p:nvGrpSpPr>
        <p:grpSpPr>
          <a:xfrm>
            <a:off x="370025" y="3940144"/>
            <a:ext cx="4013061" cy="916317"/>
            <a:chOff x="3807966" y="2777201"/>
            <a:chExt cx="3686930" cy="916317"/>
          </a:xfrm>
        </p:grpSpPr>
        <p:sp>
          <p:nvSpPr>
            <p:cNvPr id="177" name="Google Shape;177;p17"/>
            <p:cNvSpPr txBox="1"/>
            <p:nvPr/>
          </p:nvSpPr>
          <p:spPr>
            <a:xfrm>
              <a:off x="4033800" y="2777201"/>
              <a:ext cx="3461096" cy="916317"/>
            </a:xfrm>
            <a:prstGeom prst="rect">
              <a:avLst/>
            </a:prstGeom>
            <a:noFill/>
            <a:ln>
              <a:noFill/>
            </a:ln>
          </p:spPr>
          <p:txBody>
            <a:bodyPr spcFirstLastPara="1" wrap="square" lIns="68600" tIns="34300" rIns="68600" bIns="34300" anchor="t" anchorCtr="0">
              <a:noAutofit/>
            </a:bodyPr>
            <a:lstStyle/>
            <a:p>
              <a:pPr lvl="0"/>
              <a:r>
                <a:rPr lang="en-US" sz="1200" dirty="0"/>
                <a:t>Since 2015, nearly one in four female homicides occurred in the home, compared to one in 11 for male homicides.</a:t>
              </a:r>
              <a:endParaRPr sz="1200" dirty="0"/>
            </a:p>
          </p:txBody>
        </p:sp>
        <p:pic>
          <p:nvPicPr>
            <p:cNvPr id="178" name="Google Shape;178;p17"/>
            <p:cNvPicPr preferRelativeResize="0"/>
            <p:nvPr/>
          </p:nvPicPr>
          <p:blipFill rotWithShape="1">
            <a:blip r:embed="rId3">
              <a:alphaModFix/>
            </a:blip>
            <a:srcRect/>
            <a:stretch/>
          </p:blipFill>
          <p:spPr>
            <a:xfrm>
              <a:off x="3807966" y="2844716"/>
              <a:ext cx="137619" cy="191173"/>
            </a:xfrm>
            <a:prstGeom prst="rect">
              <a:avLst/>
            </a:prstGeom>
            <a:noFill/>
            <a:ln>
              <a:noFill/>
            </a:ln>
          </p:spPr>
        </p:pic>
      </p:grpSp>
      <p:graphicFrame>
        <p:nvGraphicFramePr>
          <p:cNvPr id="2" name="Chart 1">
            <a:extLst>
              <a:ext uri="{FF2B5EF4-FFF2-40B4-BE49-F238E27FC236}">
                <a16:creationId xmlns:a16="http://schemas.microsoft.com/office/drawing/2014/main" id="{D2F34E6E-4B17-0BD1-DBF4-21AE85D2D9A4}"/>
              </a:ext>
            </a:extLst>
          </p:cNvPr>
          <p:cNvGraphicFramePr>
            <a:graphicFrameLocks/>
          </p:cNvGraphicFramePr>
          <p:nvPr>
            <p:extLst>
              <p:ext uri="{D42A27DB-BD31-4B8C-83A1-F6EECF244321}">
                <p14:modId xmlns:p14="http://schemas.microsoft.com/office/powerpoint/2010/main" val="3038508302"/>
              </p:ext>
            </p:extLst>
          </p:nvPr>
        </p:nvGraphicFramePr>
        <p:xfrm>
          <a:off x="4394200" y="756213"/>
          <a:ext cx="4557711" cy="3908920"/>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oogle Shape;176;p17">
            <a:extLst>
              <a:ext uri="{FF2B5EF4-FFF2-40B4-BE49-F238E27FC236}">
                <a16:creationId xmlns:a16="http://schemas.microsoft.com/office/drawing/2014/main" id="{645C7FEA-7374-BD9C-8A72-9DCE1BED8B67}"/>
              </a:ext>
            </a:extLst>
          </p:cNvPr>
          <p:cNvGrpSpPr/>
          <p:nvPr/>
        </p:nvGrpSpPr>
        <p:grpSpPr>
          <a:xfrm>
            <a:off x="381139" y="1679887"/>
            <a:ext cx="4013061" cy="916317"/>
            <a:chOff x="3807966" y="2777201"/>
            <a:chExt cx="3686930" cy="916317"/>
          </a:xfrm>
        </p:grpSpPr>
        <p:sp>
          <p:nvSpPr>
            <p:cNvPr id="4" name="Google Shape;177;p17">
              <a:extLst>
                <a:ext uri="{FF2B5EF4-FFF2-40B4-BE49-F238E27FC236}">
                  <a16:creationId xmlns:a16="http://schemas.microsoft.com/office/drawing/2014/main" id="{109AC1DF-D5D1-A063-B99D-8FFE0B4E95CE}"/>
                </a:ext>
              </a:extLst>
            </p:cNvPr>
            <p:cNvSpPr txBox="1"/>
            <p:nvPr/>
          </p:nvSpPr>
          <p:spPr>
            <a:xfrm>
              <a:off x="4033800" y="2777201"/>
              <a:ext cx="3461096" cy="916317"/>
            </a:xfrm>
            <a:prstGeom prst="rect">
              <a:avLst/>
            </a:prstGeom>
            <a:noFill/>
            <a:ln>
              <a:noFill/>
            </a:ln>
          </p:spPr>
          <p:txBody>
            <a:bodyPr spcFirstLastPara="1" wrap="square" lIns="68600" tIns="34300" rIns="68600" bIns="34300" anchor="t" anchorCtr="0">
              <a:noAutofit/>
            </a:bodyPr>
            <a:lstStyle/>
            <a:p>
              <a:pPr lvl="0"/>
              <a:r>
                <a:rPr lang="en-US" sz="1200" dirty="0"/>
                <a:t>Both male and female homicides peaked in 2019. However, while the killings of men have since fallen substantially, by 12.2 percent, the killings of women have only dropped by 1.8 percent.</a:t>
              </a:r>
              <a:endParaRPr sz="1200" dirty="0"/>
            </a:p>
          </p:txBody>
        </p:sp>
        <p:pic>
          <p:nvPicPr>
            <p:cNvPr id="5" name="Google Shape;178;p17">
              <a:extLst>
                <a:ext uri="{FF2B5EF4-FFF2-40B4-BE49-F238E27FC236}">
                  <a16:creationId xmlns:a16="http://schemas.microsoft.com/office/drawing/2014/main" id="{85658F64-8404-7227-4BCE-095E2F781F93}"/>
                </a:ext>
              </a:extLst>
            </p:cNvPr>
            <p:cNvPicPr preferRelativeResize="0"/>
            <p:nvPr/>
          </p:nvPicPr>
          <p:blipFill rotWithShape="1">
            <a:blip r:embed="rId3">
              <a:alphaModFix/>
            </a:blip>
            <a:srcRect/>
            <a:stretch/>
          </p:blipFill>
          <p:spPr>
            <a:xfrm>
              <a:off x="3807966" y="2844716"/>
              <a:ext cx="137619" cy="191173"/>
            </a:xfrm>
            <a:prstGeom prst="rect">
              <a:avLst/>
            </a:prstGeom>
            <a:noFill/>
            <a:ln>
              <a:noFill/>
            </a:ln>
          </p:spPr>
        </p:pic>
      </p:grpSp>
      <p:grpSp>
        <p:nvGrpSpPr>
          <p:cNvPr id="7" name="Google Shape;176;p17">
            <a:extLst>
              <a:ext uri="{FF2B5EF4-FFF2-40B4-BE49-F238E27FC236}">
                <a16:creationId xmlns:a16="http://schemas.microsoft.com/office/drawing/2014/main" id="{E71201E7-53C6-1F3E-F5C3-9D40C859A452}"/>
              </a:ext>
            </a:extLst>
          </p:cNvPr>
          <p:cNvGrpSpPr/>
          <p:nvPr/>
        </p:nvGrpSpPr>
        <p:grpSpPr>
          <a:xfrm>
            <a:off x="370025" y="2748355"/>
            <a:ext cx="4190861" cy="916317"/>
            <a:chOff x="3807966" y="2777201"/>
            <a:chExt cx="3686930" cy="916317"/>
          </a:xfrm>
        </p:grpSpPr>
        <p:sp>
          <p:nvSpPr>
            <p:cNvPr id="8" name="Google Shape;177;p17">
              <a:extLst>
                <a:ext uri="{FF2B5EF4-FFF2-40B4-BE49-F238E27FC236}">
                  <a16:creationId xmlns:a16="http://schemas.microsoft.com/office/drawing/2014/main" id="{68FE12D0-C8FB-9C82-AC8B-504CD8CD285D}"/>
                </a:ext>
              </a:extLst>
            </p:cNvPr>
            <p:cNvSpPr txBox="1"/>
            <p:nvPr/>
          </p:nvSpPr>
          <p:spPr>
            <a:xfrm>
              <a:off x="4033800" y="2777201"/>
              <a:ext cx="3461096" cy="916317"/>
            </a:xfrm>
            <a:prstGeom prst="rect">
              <a:avLst/>
            </a:prstGeom>
            <a:noFill/>
            <a:ln>
              <a:noFill/>
            </a:ln>
          </p:spPr>
          <p:txBody>
            <a:bodyPr spcFirstLastPara="1" wrap="square" lIns="68600" tIns="34300" rIns="68600" bIns="34300" anchor="t" anchorCtr="0">
              <a:noAutofit/>
            </a:bodyPr>
            <a:lstStyle/>
            <a:p>
              <a:pPr lvl="0"/>
              <a:r>
                <a:rPr lang="en-US" sz="1200" dirty="0"/>
                <a:t>The majority of both male and female homicides in Mexico are carried out with firearms. However, the gender-based killings of women known as </a:t>
              </a:r>
              <a:r>
                <a:rPr lang="en-US" sz="1200" i="1" dirty="0"/>
                <a:t>femicides </a:t>
              </a:r>
              <a:r>
                <a:rPr lang="en-US" sz="1200" dirty="0"/>
                <a:t>display different patterns, with “other means” such as beatings and strangulations being more common.</a:t>
              </a:r>
              <a:endParaRPr sz="1200" dirty="0"/>
            </a:p>
          </p:txBody>
        </p:sp>
        <p:pic>
          <p:nvPicPr>
            <p:cNvPr id="9" name="Google Shape;178;p17">
              <a:extLst>
                <a:ext uri="{FF2B5EF4-FFF2-40B4-BE49-F238E27FC236}">
                  <a16:creationId xmlns:a16="http://schemas.microsoft.com/office/drawing/2014/main" id="{7D0CA4AE-4E19-0604-F6D3-1FCFF45688B5}"/>
                </a:ext>
              </a:extLst>
            </p:cNvPr>
            <p:cNvPicPr preferRelativeResize="0"/>
            <p:nvPr/>
          </p:nvPicPr>
          <p:blipFill rotWithShape="1">
            <a:blip r:embed="rId3">
              <a:alphaModFix/>
            </a:blip>
            <a:srcRect/>
            <a:stretch/>
          </p:blipFill>
          <p:spPr>
            <a:xfrm>
              <a:off x="3807966" y="2844716"/>
              <a:ext cx="137619" cy="191173"/>
            </a:xfrm>
            <a:prstGeom prst="rect">
              <a:avLst/>
            </a:prstGeom>
            <a:noFill/>
            <a:ln>
              <a:noFill/>
            </a:ln>
          </p:spPr>
        </p:pic>
      </p:grpSp>
      <p:grpSp>
        <p:nvGrpSpPr>
          <p:cNvPr id="10" name="Google Shape;176;p17">
            <a:extLst>
              <a:ext uri="{FF2B5EF4-FFF2-40B4-BE49-F238E27FC236}">
                <a16:creationId xmlns:a16="http://schemas.microsoft.com/office/drawing/2014/main" id="{423F55CF-2263-A9C1-5E08-3BC46021A4CB}"/>
              </a:ext>
            </a:extLst>
          </p:cNvPr>
          <p:cNvGrpSpPr/>
          <p:nvPr/>
        </p:nvGrpSpPr>
        <p:grpSpPr>
          <a:xfrm>
            <a:off x="370025" y="711321"/>
            <a:ext cx="4091908" cy="916317"/>
            <a:chOff x="3807966" y="2777201"/>
            <a:chExt cx="3686930" cy="916317"/>
          </a:xfrm>
        </p:grpSpPr>
        <p:sp>
          <p:nvSpPr>
            <p:cNvPr id="11" name="Google Shape;177;p17">
              <a:extLst>
                <a:ext uri="{FF2B5EF4-FFF2-40B4-BE49-F238E27FC236}">
                  <a16:creationId xmlns:a16="http://schemas.microsoft.com/office/drawing/2014/main" id="{84B6FAE8-F2FB-AA9F-5D44-56E63BFFF8C0}"/>
                </a:ext>
              </a:extLst>
            </p:cNvPr>
            <p:cNvSpPr txBox="1"/>
            <p:nvPr/>
          </p:nvSpPr>
          <p:spPr>
            <a:xfrm>
              <a:off x="4033800" y="2777201"/>
              <a:ext cx="3461096" cy="916317"/>
            </a:xfrm>
            <a:prstGeom prst="rect">
              <a:avLst/>
            </a:prstGeom>
            <a:noFill/>
            <a:ln>
              <a:noFill/>
            </a:ln>
          </p:spPr>
          <p:txBody>
            <a:bodyPr spcFirstLastPara="1" wrap="square" lIns="68600" tIns="34300" rIns="68600" bIns="34300" anchor="t" anchorCtr="0">
              <a:noAutofit/>
            </a:bodyPr>
            <a:lstStyle/>
            <a:p>
              <a:pPr lvl="0"/>
              <a:r>
                <a:rPr lang="en-US" sz="1200" dirty="0"/>
                <a:t>Men are much more likely than women to be victims of homicide in Mexico, consistently accounting for nearly nine in ten victims over the past eight years.</a:t>
              </a:r>
              <a:endParaRPr sz="1200" dirty="0"/>
            </a:p>
          </p:txBody>
        </p:sp>
        <p:pic>
          <p:nvPicPr>
            <p:cNvPr id="12" name="Google Shape;178;p17">
              <a:extLst>
                <a:ext uri="{FF2B5EF4-FFF2-40B4-BE49-F238E27FC236}">
                  <a16:creationId xmlns:a16="http://schemas.microsoft.com/office/drawing/2014/main" id="{85B0C74B-0908-FC2C-C59E-66B44702DD21}"/>
                </a:ext>
              </a:extLst>
            </p:cNvPr>
            <p:cNvPicPr preferRelativeResize="0"/>
            <p:nvPr/>
          </p:nvPicPr>
          <p:blipFill rotWithShape="1">
            <a:blip r:embed="rId3">
              <a:alphaModFix/>
            </a:blip>
            <a:srcRect/>
            <a:stretch/>
          </p:blipFill>
          <p:spPr>
            <a:xfrm>
              <a:off x="3807966" y="2844716"/>
              <a:ext cx="137619" cy="191173"/>
            </a:xfrm>
            <a:prstGeom prst="rect">
              <a:avLst/>
            </a:prstGeom>
            <a:noFill/>
            <a:ln>
              <a:noFill/>
            </a:ln>
          </p:spPr>
        </p:pic>
      </p:grpSp>
    </p:spTree>
    <p:extLst>
      <p:ext uri="{BB962C8B-B14F-4D97-AF65-F5344CB8AC3E}">
        <p14:creationId xmlns:p14="http://schemas.microsoft.com/office/powerpoint/2010/main" val="3693667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anim calcmode="lin" valueType="num">
                                      <p:cBhvr>
                                        <p:cTn id="8" dur="1000" fill="hold"/>
                                        <p:tgtEl>
                                          <p:spTgt spid="176"/>
                                        </p:tgtEl>
                                        <p:attrNameLst>
                                          <p:attrName>ppt_x</p:attrName>
                                        </p:attrNameLst>
                                      </p:cBhvr>
                                      <p:tavLst>
                                        <p:tav tm="0">
                                          <p:val>
                                            <p:strVal val="#ppt_x"/>
                                          </p:val>
                                        </p:tav>
                                        <p:tav tm="100000">
                                          <p:val>
                                            <p:strVal val="#ppt_x"/>
                                          </p:val>
                                        </p:tav>
                                      </p:tavLst>
                                    </p:anim>
                                    <p:anim calcmode="lin" valueType="num">
                                      <p:cBhvr>
                                        <p:cTn id="9" dur="1000" fill="hold"/>
                                        <p:tgtEl>
                                          <p:spTgt spid="1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8"/>
          <p:cNvSpPr txBox="1"/>
          <p:nvPr/>
        </p:nvSpPr>
        <p:spPr>
          <a:xfrm>
            <a:off x="167475" y="198575"/>
            <a:ext cx="48909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Trends in gun violence</a:t>
            </a:r>
            <a:endParaRPr sz="2000" b="1" cap="none" dirty="0">
              <a:solidFill>
                <a:schemeClr val="dk1"/>
              </a:solidFill>
              <a:latin typeface="Arial"/>
              <a:ea typeface="Arial"/>
              <a:cs typeface="Arial"/>
              <a:sym typeface="Arial"/>
            </a:endParaRPr>
          </a:p>
        </p:txBody>
      </p:sp>
      <p:grpSp>
        <p:nvGrpSpPr>
          <p:cNvPr id="193" name="Google Shape;193;p18"/>
          <p:cNvGrpSpPr/>
          <p:nvPr/>
        </p:nvGrpSpPr>
        <p:grpSpPr>
          <a:xfrm>
            <a:off x="196050" y="808850"/>
            <a:ext cx="3167352" cy="1011600"/>
            <a:chOff x="6646174" y="1700800"/>
            <a:chExt cx="3018471" cy="1011600"/>
          </a:xfrm>
        </p:grpSpPr>
        <p:sp>
          <p:nvSpPr>
            <p:cNvPr id="194" name="Google Shape;194;p18"/>
            <p:cNvSpPr txBox="1"/>
            <p:nvPr/>
          </p:nvSpPr>
          <p:spPr>
            <a:xfrm>
              <a:off x="6862344" y="1700800"/>
              <a:ext cx="2802300" cy="1011600"/>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dirty="0"/>
                <a:t>In the past eight years, more than 160,000 people have been killed with a gun in Mexico.</a:t>
              </a:r>
              <a:endParaRPr dirty="0">
                <a:solidFill>
                  <a:srgbClr val="0B1107"/>
                </a:solidFill>
              </a:endParaRPr>
            </a:p>
          </p:txBody>
        </p:sp>
        <p:pic>
          <p:nvPicPr>
            <p:cNvPr id="195" name="Google Shape;195;p18"/>
            <p:cNvPicPr preferRelativeResize="0"/>
            <p:nvPr/>
          </p:nvPicPr>
          <p:blipFill rotWithShape="1">
            <a:blip r:embed="rId3">
              <a:alphaModFix/>
            </a:blip>
            <a:srcRect/>
            <a:stretch/>
          </p:blipFill>
          <p:spPr>
            <a:xfrm>
              <a:off x="6646174" y="1750220"/>
              <a:ext cx="131742" cy="191173"/>
            </a:xfrm>
            <a:prstGeom prst="rect">
              <a:avLst/>
            </a:prstGeom>
            <a:noFill/>
            <a:ln>
              <a:noFill/>
            </a:ln>
          </p:spPr>
        </p:pic>
      </p:grpSp>
      <p:graphicFrame>
        <p:nvGraphicFramePr>
          <p:cNvPr id="4" name="Chart 3">
            <a:extLst>
              <a:ext uri="{FF2B5EF4-FFF2-40B4-BE49-F238E27FC236}">
                <a16:creationId xmlns:a16="http://schemas.microsoft.com/office/drawing/2014/main" id="{9B1F64B1-17E5-43D0-9C09-360214E2BA47}"/>
              </a:ext>
            </a:extLst>
          </p:cNvPr>
          <p:cNvGraphicFramePr>
            <a:graphicFrameLocks/>
          </p:cNvGraphicFramePr>
          <p:nvPr>
            <p:extLst>
              <p:ext uri="{D42A27DB-BD31-4B8C-83A1-F6EECF244321}">
                <p14:modId xmlns:p14="http://schemas.microsoft.com/office/powerpoint/2010/main" val="4061476488"/>
              </p:ext>
            </p:extLst>
          </p:nvPr>
        </p:nvGraphicFramePr>
        <p:xfrm>
          <a:off x="3708400" y="810766"/>
          <a:ext cx="5264171" cy="3726468"/>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oogle Shape;193;p18">
            <a:extLst>
              <a:ext uri="{FF2B5EF4-FFF2-40B4-BE49-F238E27FC236}">
                <a16:creationId xmlns:a16="http://schemas.microsoft.com/office/drawing/2014/main" id="{A716D6C2-366C-A11F-AFEC-34D50EEFDA81}"/>
              </a:ext>
            </a:extLst>
          </p:cNvPr>
          <p:cNvGrpSpPr/>
          <p:nvPr/>
        </p:nvGrpSpPr>
        <p:grpSpPr>
          <a:xfrm>
            <a:off x="167476" y="1622913"/>
            <a:ext cx="3386757" cy="1011600"/>
            <a:chOff x="6646174" y="1700800"/>
            <a:chExt cx="3018470" cy="1011600"/>
          </a:xfrm>
        </p:grpSpPr>
        <p:sp>
          <p:nvSpPr>
            <p:cNvPr id="6" name="Google Shape;194;p18">
              <a:extLst>
                <a:ext uri="{FF2B5EF4-FFF2-40B4-BE49-F238E27FC236}">
                  <a16:creationId xmlns:a16="http://schemas.microsoft.com/office/drawing/2014/main" id="{AD492088-0BAE-FB64-5FC3-DC8DFDA118DE}"/>
                </a:ext>
              </a:extLst>
            </p:cNvPr>
            <p:cNvSpPr txBox="1"/>
            <p:nvPr/>
          </p:nvSpPr>
          <p:spPr>
            <a:xfrm>
              <a:off x="6862344" y="1700800"/>
              <a:ext cx="2802300" cy="1011600"/>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dirty="0"/>
                <a:t>The share of homicides committed with a firearm rose from 57.4 percent in 2015 to 68.6 percent in 2022.</a:t>
              </a:r>
              <a:endParaRPr dirty="0">
                <a:solidFill>
                  <a:srgbClr val="0B1107"/>
                </a:solidFill>
              </a:endParaRPr>
            </a:p>
          </p:txBody>
        </p:sp>
        <p:pic>
          <p:nvPicPr>
            <p:cNvPr id="7" name="Google Shape;195;p18">
              <a:extLst>
                <a:ext uri="{FF2B5EF4-FFF2-40B4-BE49-F238E27FC236}">
                  <a16:creationId xmlns:a16="http://schemas.microsoft.com/office/drawing/2014/main" id="{E1135699-0B48-7006-67D4-51DBA0560580}"/>
                </a:ext>
              </a:extLst>
            </p:cNvPr>
            <p:cNvPicPr preferRelativeResize="0"/>
            <p:nvPr/>
          </p:nvPicPr>
          <p:blipFill rotWithShape="1">
            <a:blip r:embed="rId3">
              <a:alphaModFix/>
            </a:blip>
            <a:srcRect/>
            <a:stretch/>
          </p:blipFill>
          <p:spPr>
            <a:xfrm>
              <a:off x="6646174" y="1750220"/>
              <a:ext cx="131742" cy="191173"/>
            </a:xfrm>
            <a:prstGeom prst="rect">
              <a:avLst/>
            </a:prstGeom>
            <a:noFill/>
            <a:ln>
              <a:noFill/>
            </a:ln>
          </p:spPr>
        </p:pic>
      </p:grpSp>
      <p:grpSp>
        <p:nvGrpSpPr>
          <p:cNvPr id="8" name="Google Shape;193;p18">
            <a:extLst>
              <a:ext uri="{FF2B5EF4-FFF2-40B4-BE49-F238E27FC236}">
                <a16:creationId xmlns:a16="http://schemas.microsoft.com/office/drawing/2014/main" id="{C4CECB2A-D18D-EDBF-B273-6EDAD82A837B}"/>
              </a:ext>
            </a:extLst>
          </p:cNvPr>
          <p:cNvGrpSpPr/>
          <p:nvPr/>
        </p:nvGrpSpPr>
        <p:grpSpPr>
          <a:xfrm>
            <a:off x="199762" y="2506624"/>
            <a:ext cx="3386758" cy="1011600"/>
            <a:chOff x="6646174" y="1700800"/>
            <a:chExt cx="3018471" cy="1011600"/>
          </a:xfrm>
        </p:grpSpPr>
        <p:sp>
          <p:nvSpPr>
            <p:cNvPr id="15" name="Google Shape;194;p18">
              <a:extLst>
                <a:ext uri="{FF2B5EF4-FFF2-40B4-BE49-F238E27FC236}">
                  <a16:creationId xmlns:a16="http://schemas.microsoft.com/office/drawing/2014/main" id="{9B439D33-CEC0-CDBE-EFD2-B78AD803F78A}"/>
                </a:ext>
              </a:extLst>
            </p:cNvPr>
            <p:cNvSpPr txBox="1"/>
            <p:nvPr/>
          </p:nvSpPr>
          <p:spPr>
            <a:xfrm>
              <a:off x="6862344" y="1700800"/>
              <a:ext cx="2802300" cy="1011600"/>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dirty="0"/>
                <a:t>Despite the net increase in the rate of firearms crime since 2015, both homicides and assaults carried out with firearms have been declining over the past three years.</a:t>
              </a:r>
              <a:endParaRPr dirty="0">
                <a:solidFill>
                  <a:srgbClr val="0B1107"/>
                </a:solidFill>
              </a:endParaRPr>
            </a:p>
          </p:txBody>
        </p:sp>
        <p:pic>
          <p:nvPicPr>
            <p:cNvPr id="16" name="Google Shape;195;p18">
              <a:extLst>
                <a:ext uri="{FF2B5EF4-FFF2-40B4-BE49-F238E27FC236}">
                  <a16:creationId xmlns:a16="http://schemas.microsoft.com/office/drawing/2014/main" id="{96A25C82-0CCB-447F-48DD-4FE1246C3AF8}"/>
                </a:ext>
              </a:extLst>
            </p:cNvPr>
            <p:cNvPicPr preferRelativeResize="0"/>
            <p:nvPr/>
          </p:nvPicPr>
          <p:blipFill rotWithShape="1">
            <a:blip r:embed="rId3">
              <a:alphaModFix/>
            </a:blip>
            <a:srcRect/>
            <a:stretch/>
          </p:blipFill>
          <p:spPr>
            <a:xfrm>
              <a:off x="6646174" y="1750220"/>
              <a:ext cx="131742" cy="191173"/>
            </a:xfrm>
            <a:prstGeom prst="rect">
              <a:avLst/>
            </a:prstGeom>
            <a:noFill/>
            <a:ln>
              <a:noFill/>
            </a:ln>
          </p:spPr>
        </p:pic>
      </p:grpSp>
      <p:grpSp>
        <p:nvGrpSpPr>
          <p:cNvPr id="17" name="Google Shape;193;p18">
            <a:extLst>
              <a:ext uri="{FF2B5EF4-FFF2-40B4-BE49-F238E27FC236}">
                <a16:creationId xmlns:a16="http://schemas.microsoft.com/office/drawing/2014/main" id="{8800569B-0E08-C221-B55B-76367351E967}"/>
              </a:ext>
            </a:extLst>
          </p:cNvPr>
          <p:cNvGrpSpPr/>
          <p:nvPr/>
        </p:nvGrpSpPr>
        <p:grpSpPr>
          <a:xfrm>
            <a:off x="196050" y="3846735"/>
            <a:ext cx="3512350" cy="1011600"/>
            <a:chOff x="6646174" y="1700800"/>
            <a:chExt cx="3018471" cy="1011600"/>
          </a:xfrm>
        </p:grpSpPr>
        <p:sp>
          <p:nvSpPr>
            <p:cNvPr id="18" name="Google Shape;194;p18">
              <a:extLst>
                <a:ext uri="{FF2B5EF4-FFF2-40B4-BE49-F238E27FC236}">
                  <a16:creationId xmlns:a16="http://schemas.microsoft.com/office/drawing/2014/main" id="{A868CE12-2B4D-9D10-ECCA-B9400B518A44}"/>
                </a:ext>
              </a:extLst>
            </p:cNvPr>
            <p:cNvSpPr txBox="1"/>
            <p:nvPr/>
          </p:nvSpPr>
          <p:spPr>
            <a:xfrm>
              <a:off x="6862344" y="1700800"/>
              <a:ext cx="2802300" cy="1011600"/>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dirty="0"/>
                <a:t>Both sub-indicators peaked in 2019; firearms assaults have since declined by 23.7 percent and firearms homicides by 13.5 percent.</a:t>
              </a:r>
              <a:endParaRPr dirty="0">
                <a:solidFill>
                  <a:srgbClr val="0B1107"/>
                </a:solidFill>
              </a:endParaRPr>
            </a:p>
          </p:txBody>
        </p:sp>
        <p:pic>
          <p:nvPicPr>
            <p:cNvPr id="19" name="Google Shape;195;p18">
              <a:extLst>
                <a:ext uri="{FF2B5EF4-FFF2-40B4-BE49-F238E27FC236}">
                  <a16:creationId xmlns:a16="http://schemas.microsoft.com/office/drawing/2014/main" id="{82DCB3D8-6C21-74A4-615E-7917294B5E70}"/>
                </a:ext>
              </a:extLst>
            </p:cNvPr>
            <p:cNvPicPr preferRelativeResize="0"/>
            <p:nvPr/>
          </p:nvPicPr>
          <p:blipFill rotWithShape="1">
            <a:blip r:embed="rId3">
              <a:alphaModFix/>
            </a:blip>
            <a:srcRect/>
            <a:stretch/>
          </p:blipFill>
          <p:spPr>
            <a:xfrm>
              <a:off x="6646174" y="1750220"/>
              <a:ext cx="131742" cy="191173"/>
            </a:xfrm>
            <a:prstGeom prst="rect">
              <a:avLst/>
            </a:prstGeom>
            <a:noFill/>
            <a:ln>
              <a:noFill/>
            </a:ln>
          </p:spPr>
        </p:pic>
      </p:gr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9"/>
          <p:cNvSpPr txBox="1"/>
          <p:nvPr/>
        </p:nvSpPr>
        <p:spPr>
          <a:xfrm>
            <a:off x="167474" y="198575"/>
            <a:ext cx="6959835" cy="252362"/>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Indexed trend in organized crime offenses, 2015-2022</a:t>
            </a:r>
            <a:endParaRPr sz="2000" b="1" cap="none" dirty="0">
              <a:solidFill>
                <a:schemeClr val="dk1"/>
              </a:solidFill>
              <a:latin typeface="Arial"/>
              <a:ea typeface="Arial"/>
              <a:cs typeface="Arial"/>
              <a:sym typeface="Arial"/>
            </a:endParaRPr>
          </a:p>
        </p:txBody>
      </p:sp>
      <p:grpSp>
        <p:nvGrpSpPr>
          <p:cNvPr id="204" name="Google Shape;204;p19"/>
          <p:cNvGrpSpPr/>
          <p:nvPr/>
        </p:nvGrpSpPr>
        <p:grpSpPr>
          <a:xfrm>
            <a:off x="246852" y="858282"/>
            <a:ext cx="3081885" cy="1011600"/>
            <a:chOff x="6646174" y="1686732"/>
            <a:chExt cx="3086204" cy="1011600"/>
          </a:xfrm>
        </p:grpSpPr>
        <p:sp>
          <p:nvSpPr>
            <p:cNvPr id="205" name="Google Shape;205;p19"/>
            <p:cNvSpPr txBox="1"/>
            <p:nvPr/>
          </p:nvSpPr>
          <p:spPr>
            <a:xfrm>
              <a:off x="6848256" y="1686732"/>
              <a:ext cx="2884122" cy="1011600"/>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sz="1200" dirty="0">
                  <a:solidFill>
                    <a:schemeClr val="dk1"/>
                  </a:solidFill>
                </a:rPr>
                <a:t>The organized crime rate has increased by 64.2% since 2015. The greatest deterioration occurred for the rate of retail drug crimes, which has increased by 149%. </a:t>
              </a:r>
              <a:endParaRPr sz="1200" dirty="0">
                <a:solidFill>
                  <a:srgbClr val="0B1107"/>
                </a:solidFill>
              </a:endParaRPr>
            </a:p>
          </p:txBody>
        </p:sp>
        <p:pic>
          <p:nvPicPr>
            <p:cNvPr id="206" name="Google Shape;206;p19"/>
            <p:cNvPicPr preferRelativeResize="0"/>
            <p:nvPr/>
          </p:nvPicPr>
          <p:blipFill rotWithShape="1">
            <a:blip r:embed="rId3">
              <a:alphaModFix/>
            </a:blip>
            <a:srcRect/>
            <a:stretch/>
          </p:blipFill>
          <p:spPr>
            <a:xfrm>
              <a:off x="6646174" y="1750220"/>
              <a:ext cx="131742" cy="191173"/>
            </a:xfrm>
            <a:prstGeom prst="rect">
              <a:avLst/>
            </a:prstGeom>
            <a:noFill/>
            <a:ln>
              <a:noFill/>
            </a:ln>
          </p:spPr>
        </p:pic>
      </p:grpSp>
      <p:grpSp>
        <p:nvGrpSpPr>
          <p:cNvPr id="13" name="Google Shape;204;p19"/>
          <p:cNvGrpSpPr/>
          <p:nvPr/>
        </p:nvGrpSpPr>
        <p:grpSpPr>
          <a:xfrm>
            <a:off x="246853" y="2066744"/>
            <a:ext cx="3081884" cy="1011600"/>
            <a:chOff x="6646174" y="1686732"/>
            <a:chExt cx="3029978" cy="1011600"/>
          </a:xfrm>
        </p:grpSpPr>
        <p:sp>
          <p:nvSpPr>
            <p:cNvPr id="14" name="Google Shape;205;p19"/>
            <p:cNvSpPr txBox="1"/>
            <p:nvPr/>
          </p:nvSpPr>
          <p:spPr>
            <a:xfrm>
              <a:off x="6848256" y="1686732"/>
              <a:ext cx="2827896" cy="1011600"/>
            </a:xfrm>
            <a:prstGeom prst="rect">
              <a:avLst/>
            </a:prstGeom>
            <a:noFill/>
            <a:ln>
              <a:noFill/>
            </a:ln>
          </p:spPr>
          <p:txBody>
            <a:bodyPr spcFirstLastPara="1" wrap="square" lIns="68600" tIns="34300" rIns="68600" bIns="34300" anchor="t" anchorCtr="0">
              <a:noAutofit/>
            </a:bodyPr>
            <a:lstStyle/>
            <a:p>
              <a:pPr lvl="0"/>
              <a:r>
                <a:rPr lang="en-US" sz="1200" dirty="0"/>
                <a:t>Between 2019 and 2022, the number seizures of fentanyl at the Mexico-US border increased by 300%, while the number of seizures of all other drug types either decreased or remained largely unchanged.</a:t>
              </a:r>
              <a:endParaRPr sz="1200" dirty="0">
                <a:solidFill>
                  <a:srgbClr val="0B1107"/>
                </a:solidFill>
              </a:endParaRPr>
            </a:p>
          </p:txBody>
        </p:sp>
        <p:pic>
          <p:nvPicPr>
            <p:cNvPr id="15" name="Google Shape;206;p19"/>
            <p:cNvPicPr preferRelativeResize="0"/>
            <p:nvPr/>
          </p:nvPicPr>
          <p:blipFill rotWithShape="1">
            <a:blip r:embed="rId3">
              <a:alphaModFix/>
            </a:blip>
            <a:srcRect/>
            <a:stretch/>
          </p:blipFill>
          <p:spPr>
            <a:xfrm>
              <a:off x="6646174" y="1750220"/>
              <a:ext cx="131742" cy="191173"/>
            </a:xfrm>
            <a:prstGeom prst="rect">
              <a:avLst/>
            </a:prstGeom>
            <a:noFill/>
            <a:ln>
              <a:noFill/>
            </a:ln>
          </p:spPr>
        </p:pic>
      </p:grpSp>
      <p:graphicFrame>
        <p:nvGraphicFramePr>
          <p:cNvPr id="2" name="Chart 1">
            <a:extLst>
              <a:ext uri="{FF2B5EF4-FFF2-40B4-BE49-F238E27FC236}">
                <a16:creationId xmlns:a16="http://schemas.microsoft.com/office/drawing/2014/main" id="{6C2D8587-DF57-441F-9B47-99C5DE2B0897}"/>
              </a:ext>
            </a:extLst>
          </p:cNvPr>
          <p:cNvGraphicFramePr>
            <a:graphicFrameLocks/>
          </p:cNvGraphicFramePr>
          <p:nvPr>
            <p:extLst>
              <p:ext uri="{D42A27DB-BD31-4B8C-83A1-F6EECF244321}">
                <p14:modId xmlns:p14="http://schemas.microsoft.com/office/powerpoint/2010/main" val="1972719096"/>
              </p:ext>
            </p:extLst>
          </p:nvPr>
        </p:nvGraphicFramePr>
        <p:xfrm>
          <a:off x="3399447" y="707593"/>
          <a:ext cx="5497700" cy="3902007"/>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oogle Shape;204;p19">
            <a:extLst>
              <a:ext uri="{FF2B5EF4-FFF2-40B4-BE49-F238E27FC236}">
                <a16:creationId xmlns:a16="http://schemas.microsoft.com/office/drawing/2014/main" id="{D0D9FCBB-D4A7-649A-FC84-5533165B7140}"/>
              </a:ext>
            </a:extLst>
          </p:cNvPr>
          <p:cNvGrpSpPr/>
          <p:nvPr/>
        </p:nvGrpSpPr>
        <p:grpSpPr>
          <a:xfrm>
            <a:off x="246853" y="3549177"/>
            <a:ext cx="3152594" cy="1011600"/>
            <a:chOff x="6646174" y="1686732"/>
            <a:chExt cx="3029978" cy="1011600"/>
          </a:xfrm>
        </p:grpSpPr>
        <p:sp>
          <p:nvSpPr>
            <p:cNvPr id="4" name="Google Shape;205;p19">
              <a:extLst>
                <a:ext uri="{FF2B5EF4-FFF2-40B4-BE49-F238E27FC236}">
                  <a16:creationId xmlns:a16="http://schemas.microsoft.com/office/drawing/2014/main" id="{9E352A91-6B9F-52F3-7994-A78EB8C9A50E}"/>
                </a:ext>
              </a:extLst>
            </p:cNvPr>
            <p:cNvSpPr txBox="1"/>
            <p:nvPr/>
          </p:nvSpPr>
          <p:spPr>
            <a:xfrm>
              <a:off x="6848256" y="1686732"/>
              <a:ext cx="2827896" cy="1011600"/>
            </a:xfrm>
            <a:prstGeom prst="rect">
              <a:avLst/>
            </a:prstGeom>
            <a:noFill/>
            <a:ln>
              <a:noFill/>
            </a:ln>
          </p:spPr>
          <p:txBody>
            <a:bodyPr spcFirstLastPara="1" wrap="square" lIns="68600" tIns="34300" rIns="68600" bIns="34300" anchor="t" anchorCtr="0">
              <a:noAutofit/>
            </a:bodyPr>
            <a:lstStyle/>
            <a:p>
              <a:pPr lvl="0"/>
              <a:r>
                <a:rPr lang="en-US" sz="1200" dirty="0"/>
                <a:t>Between 2015 and 2022, the volume of fentanyl seized at all US points of entry rose from 31.8kgs to 6,668kgs, while the volume of marijuana seized fell by 95%.</a:t>
              </a:r>
              <a:endParaRPr sz="1200" dirty="0">
                <a:solidFill>
                  <a:srgbClr val="0B1107"/>
                </a:solidFill>
              </a:endParaRPr>
            </a:p>
          </p:txBody>
        </p:sp>
        <p:pic>
          <p:nvPicPr>
            <p:cNvPr id="5" name="Google Shape;206;p19">
              <a:extLst>
                <a:ext uri="{FF2B5EF4-FFF2-40B4-BE49-F238E27FC236}">
                  <a16:creationId xmlns:a16="http://schemas.microsoft.com/office/drawing/2014/main" id="{BA54C2E5-6AE1-9A81-F531-30BA875D3658}"/>
                </a:ext>
              </a:extLst>
            </p:cNvPr>
            <p:cNvPicPr preferRelativeResize="0"/>
            <p:nvPr/>
          </p:nvPicPr>
          <p:blipFill rotWithShape="1">
            <a:blip r:embed="rId3">
              <a:alphaModFix/>
            </a:blip>
            <a:srcRect/>
            <a:stretch/>
          </p:blipFill>
          <p:spPr>
            <a:xfrm>
              <a:off x="6646174" y="1750220"/>
              <a:ext cx="131742" cy="191173"/>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0"/>
          <p:cNvSpPr txBox="1"/>
          <p:nvPr/>
        </p:nvSpPr>
        <p:spPr>
          <a:xfrm>
            <a:off x="167474" y="198575"/>
            <a:ext cx="7185303" cy="20225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Indexed change in violent crime rates, 2015-2020</a:t>
            </a:r>
            <a:endParaRPr sz="2000" b="1" cap="none" dirty="0">
              <a:solidFill>
                <a:schemeClr val="dk1"/>
              </a:solidFill>
              <a:latin typeface="Arial"/>
              <a:ea typeface="Arial"/>
              <a:cs typeface="Arial"/>
              <a:sym typeface="Arial"/>
            </a:endParaRPr>
          </a:p>
        </p:txBody>
      </p:sp>
      <p:grpSp>
        <p:nvGrpSpPr>
          <p:cNvPr id="15" name="Google Shape;222;p20"/>
          <p:cNvGrpSpPr/>
          <p:nvPr/>
        </p:nvGrpSpPr>
        <p:grpSpPr>
          <a:xfrm>
            <a:off x="167476" y="952245"/>
            <a:ext cx="3406306" cy="972808"/>
            <a:chOff x="6646174" y="1700800"/>
            <a:chExt cx="2762225" cy="972808"/>
          </a:xfrm>
        </p:grpSpPr>
        <p:sp>
          <p:nvSpPr>
            <p:cNvPr id="16" name="Google Shape;223;p20"/>
            <p:cNvSpPr txBox="1"/>
            <p:nvPr/>
          </p:nvSpPr>
          <p:spPr>
            <a:xfrm>
              <a:off x="6862344" y="1700800"/>
              <a:ext cx="2546055" cy="972808"/>
            </a:xfrm>
            <a:prstGeom prst="rect">
              <a:avLst/>
            </a:prstGeom>
            <a:noFill/>
            <a:ln>
              <a:noFill/>
            </a:ln>
          </p:spPr>
          <p:txBody>
            <a:bodyPr spcFirstLastPara="1" wrap="square" lIns="68600" tIns="34300" rIns="68600" bIns="34300" anchor="t" anchorCtr="0">
              <a:noAutofit/>
            </a:bodyPr>
            <a:lstStyle/>
            <a:p>
              <a:r>
                <a:rPr lang="en-US" dirty="0"/>
                <a:t>The rates of family violence and sexual assault deteriorated in each of the past eight years. As a result, the rates of both have more </a:t>
              </a:r>
              <a:r>
                <a:rPr lang="en-US"/>
                <a:t>than doubled </a:t>
              </a:r>
              <a:r>
                <a:rPr lang="en-US" dirty="0"/>
                <a:t>since 2015.</a:t>
              </a:r>
              <a:endParaRPr lang="en-AU" sz="1600" dirty="0"/>
            </a:p>
          </p:txBody>
        </p:sp>
        <p:pic>
          <p:nvPicPr>
            <p:cNvPr id="22" name="Google Shape;224;p20"/>
            <p:cNvPicPr preferRelativeResize="0"/>
            <p:nvPr/>
          </p:nvPicPr>
          <p:blipFill rotWithShape="1">
            <a:blip r:embed="rId3">
              <a:alphaModFix/>
            </a:blip>
            <a:srcRect/>
            <a:stretch/>
          </p:blipFill>
          <p:spPr>
            <a:xfrm>
              <a:off x="6646174" y="1750220"/>
              <a:ext cx="131742" cy="191173"/>
            </a:xfrm>
            <a:prstGeom prst="rect">
              <a:avLst/>
            </a:prstGeom>
            <a:noFill/>
            <a:ln>
              <a:noFill/>
            </a:ln>
          </p:spPr>
        </p:pic>
      </p:grpSp>
      <p:grpSp>
        <p:nvGrpSpPr>
          <p:cNvPr id="23" name="Google Shape;222;p20"/>
          <p:cNvGrpSpPr/>
          <p:nvPr/>
        </p:nvGrpSpPr>
        <p:grpSpPr>
          <a:xfrm>
            <a:off x="167474" y="2423121"/>
            <a:ext cx="3406307" cy="912759"/>
            <a:chOff x="6646174" y="1700800"/>
            <a:chExt cx="2752692" cy="912759"/>
          </a:xfrm>
        </p:grpSpPr>
        <p:sp>
          <p:nvSpPr>
            <p:cNvPr id="24" name="Google Shape;223;p20"/>
            <p:cNvSpPr txBox="1"/>
            <p:nvPr/>
          </p:nvSpPr>
          <p:spPr>
            <a:xfrm>
              <a:off x="6862344" y="1700800"/>
              <a:ext cx="2536522" cy="912759"/>
            </a:xfrm>
            <a:prstGeom prst="rect">
              <a:avLst/>
            </a:prstGeom>
            <a:noFill/>
            <a:ln>
              <a:noFill/>
            </a:ln>
          </p:spPr>
          <p:txBody>
            <a:bodyPr spcFirstLastPara="1" wrap="square" lIns="68600" tIns="34300" rIns="68600" bIns="34300" anchor="t" anchorCtr="0">
              <a:noAutofit/>
            </a:bodyPr>
            <a:lstStyle/>
            <a:p>
              <a:r>
                <a:rPr lang="en-US" dirty="0"/>
                <a:t>In contrast, the annual rates of robbery and assault have remained comparatively unchanged since 2015, never moving more than 35% above or below their 2015 levels.</a:t>
              </a:r>
              <a:endParaRPr lang="en-AU" dirty="0"/>
            </a:p>
          </p:txBody>
        </p:sp>
        <p:pic>
          <p:nvPicPr>
            <p:cNvPr id="25" name="Google Shape;224;p20"/>
            <p:cNvPicPr preferRelativeResize="0"/>
            <p:nvPr/>
          </p:nvPicPr>
          <p:blipFill rotWithShape="1">
            <a:blip r:embed="rId3">
              <a:alphaModFix/>
            </a:blip>
            <a:srcRect/>
            <a:stretch/>
          </p:blipFill>
          <p:spPr>
            <a:xfrm>
              <a:off x="6646174" y="1750220"/>
              <a:ext cx="131742" cy="191173"/>
            </a:xfrm>
            <a:prstGeom prst="rect">
              <a:avLst/>
            </a:prstGeom>
            <a:noFill/>
            <a:ln>
              <a:noFill/>
            </a:ln>
          </p:spPr>
        </p:pic>
      </p:grpSp>
      <p:graphicFrame>
        <p:nvGraphicFramePr>
          <p:cNvPr id="4" name="Chart 3">
            <a:extLst>
              <a:ext uri="{FF2B5EF4-FFF2-40B4-BE49-F238E27FC236}">
                <a16:creationId xmlns:a16="http://schemas.microsoft.com/office/drawing/2014/main" id="{BD2B0D4A-162A-4D7F-BFD4-4B458D8A62C8}"/>
              </a:ext>
            </a:extLst>
          </p:cNvPr>
          <p:cNvGraphicFramePr>
            <a:graphicFrameLocks/>
          </p:cNvGraphicFramePr>
          <p:nvPr>
            <p:extLst>
              <p:ext uri="{D42A27DB-BD31-4B8C-83A1-F6EECF244321}">
                <p14:modId xmlns:p14="http://schemas.microsoft.com/office/powerpoint/2010/main" val="3800530092"/>
              </p:ext>
            </p:extLst>
          </p:nvPr>
        </p:nvGraphicFramePr>
        <p:xfrm>
          <a:off x="3760125" y="743855"/>
          <a:ext cx="5216400" cy="36573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3489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1"/>
          <p:cNvSpPr txBox="1"/>
          <p:nvPr/>
        </p:nvSpPr>
        <p:spPr>
          <a:xfrm>
            <a:off x="167475" y="198575"/>
            <a:ext cx="71967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Detention without a sentence</a:t>
            </a:r>
            <a:endParaRPr sz="2000" b="1" cap="none" dirty="0">
              <a:solidFill>
                <a:schemeClr val="dk1"/>
              </a:solidFill>
              <a:latin typeface="Arial"/>
              <a:ea typeface="Arial"/>
              <a:cs typeface="Arial"/>
              <a:sym typeface="Arial"/>
            </a:endParaRPr>
          </a:p>
        </p:txBody>
      </p:sp>
      <p:grpSp>
        <p:nvGrpSpPr>
          <p:cNvPr id="237" name="Google Shape;237;p21"/>
          <p:cNvGrpSpPr/>
          <p:nvPr/>
        </p:nvGrpSpPr>
        <p:grpSpPr>
          <a:xfrm>
            <a:off x="234149" y="859650"/>
            <a:ext cx="3725959" cy="1089466"/>
            <a:chOff x="6646174" y="1700800"/>
            <a:chExt cx="2876581" cy="1089466"/>
          </a:xfrm>
        </p:grpSpPr>
        <p:sp>
          <p:nvSpPr>
            <p:cNvPr id="238" name="Google Shape;238;p21"/>
            <p:cNvSpPr txBox="1"/>
            <p:nvPr/>
          </p:nvSpPr>
          <p:spPr>
            <a:xfrm>
              <a:off x="6862344" y="1700800"/>
              <a:ext cx="2660411" cy="1089466"/>
            </a:xfrm>
            <a:prstGeom prst="rect">
              <a:avLst/>
            </a:prstGeom>
            <a:noFill/>
            <a:ln>
              <a:noFill/>
            </a:ln>
          </p:spPr>
          <p:txBody>
            <a:bodyPr spcFirstLastPara="1" wrap="square" lIns="68600" tIns="34300" rIns="68600" bIns="34300" anchor="t" anchorCtr="0">
              <a:noAutofit/>
            </a:bodyPr>
            <a:lstStyle/>
            <a:p>
              <a:pPr lvl="0"/>
              <a:r>
                <a:rPr lang="en-US" i="1" dirty="0"/>
                <a:t>Detention without a sentence</a:t>
              </a:r>
              <a:r>
                <a:rPr lang="en-US" dirty="0"/>
                <a:t>, which represents the ratio of unsentenced detainees relative to levels of homicide and violent crime, is the only indicator to have improved in the last eight years. </a:t>
              </a:r>
              <a:endParaRPr sz="1600" dirty="0">
                <a:solidFill>
                  <a:srgbClr val="0B1107"/>
                </a:solidFill>
              </a:endParaRPr>
            </a:p>
          </p:txBody>
        </p:sp>
        <p:pic>
          <p:nvPicPr>
            <p:cNvPr id="239" name="Google Shape;239;p21"/>
            <p:cNvPicPr preferRelativeResize="0"/>
            <p:nvPr/>
          </p:nvPicPr>
          <p:blipFill rotWithShape="1">
            <a:blip r:embed="rId3">
              <a:alphaModFix/>
            </a:blip>
            <a:srcRect/>
            <a:stretch/>
          </p:blipFill>
          <p:spPr>
            <a:xfrm>
              <a:off x="6646174" y="1750220"/>
              <a:ext cx="131742" cy="191173"/>
            </a:xfrm>
            <a:prstGeom prst="rect">
              <a:avLst/>
            </a:prstGeom>
            <a:noFill/>
            <a:ln>
              <a:noFill/>
            </a:ln>
          </p:spPr>
        </p:pic>
      </p:grpSp>
      <p:grpSp>
        <p:nvGrpSpPr>
          <p:cNvPr id="7" name="Google Shape;237;p21"/>
          <p:cNvGrpSpPr/>
          <p:nvPr/>
        </p:nvGrpSpPr>
        <p:grpSpPr>
          <a:xfrm>
            <a:off x="195488" y="3026847"/>
            <a:ext cx="3570337" cy="702843"/>
            <a:chOff x="6646174" y="1700800"/>
            <a:chExt cx="2624855" cy="702843"/>
          </a:xfrm>
        </p:grpSpPr>
        <p:sp>
          <p:nvSpPr>
            <p:cNvPr id="9" name="Google Shape;238;p21"/>
            <p:cNvSpPr txBox="1"/>
            <p:nvPr/>
          </p:nvSpPr>
          <p:spPr>
            <a:xfrm>
              <a:off x="6862344" y="1700800"/>
              <a:ext cx="2408685" cy="702843"/>
            </a:xfrm>
            <a:prstGeom prst="rect">
              <a:avLst/>
            </a:prstGeom>
            <a:noFill/>
            <a:ln>
              <a:noFill/>
            </a:ln>
          </p:spPr>
          <p:txBody>
            <a:bodyPr spcFirstLastPara="1" wrap="square" lIns="68600" tIns="34300" rIns="68600" bIns="34300" anchor="t" anchorCtr="0">
              <a:noAutofit/>
            </a:bodyPr>
            <a:lstStyle/>
            <a:p>
              <a:pPr lvl="0"/>
              <a:r>
                <a:rPr lang="en-US" dirty="0"/>
                <a:t>However, the partial shutdown of criminal courts during the first few months of the COVID-19 pandemic led to a significant increase in the number of unsentenced detainees in 2020.</a:t>
              </a:r>
              <a:endParaRPr sz="1800" dirty="0">
                <a:solidFill>
                  <a:srgbClr val="0B1107"/>
                </a:solidFill>
              </a:endParaRPr>
            </a:p>
          </p:txBody>
        </p:sp>
        <p:pic>
          <p:nvPicPr>
            <p:cNvPr id="10" name="Google Shape;239;p21"/>
            <p:cNvPicPr preferRelativeResize="0"/>
            <p:nvPr/>
          </p:nvPicPr>
          <p:blipFill rotWithShape="1">
            <a:blip r:embed="rId3">
              <a:alphaModFix/>
            </a:blip>
            <a:srcRect/>
            <a:stretch/>
          </p:blipFill>
          <p:spPr>
            <a:xfrm>
              <a:off x="6646174" y="1750220"/>
              <a:ext cx="131742" cy="191173"/>
            </a:xfrm>
            <a:prstGeom prst="rect">
              <a:avLst/>
            </a:prstGeom>
            <a:noFill/>
            <a:ln>
              <a:noFill/>
            </a:ln>
          </p:spPr>
        </p:pic>
      </p:grpSp>
      <p:graphicFrame>
        <p:nvGraphicFramePr>
          <p:cNvPr id="2" name="Chart 1">
            <a:extLst>
              <a:ext uri="{FF2B5EF4-FFF2-40B4-BE49-F238E27FC236}">
                <a16:creationId xmlns:a16="http://schemas.microsoft.com/office/drawing/2014/main" id="{F1987D39-09DE-DE7C-50AE-46FA62E12616}"/>
              </a:ext>
            </a:extLst>
          </p:cNvPr>
          <p:cNvGraphicFramePr>
            <a:graphicFrameLocks/>
          </p:cNvGraphicFramePr>
          <p:nvPr>
            <p:extLst>
              <p:ext uri="{D42A27DB-BD31-4B8C-83A1-F6EECF244321}">
                <p14:modId xmlns:p14="http://schemas.microsoft.com/office/powerpoint/2010/main" val="3804326736"/>
              </p:ext>
            </p:extLst>
          </p:nvPr>
        </p:nvGraphicFramePr>
        <p:xfrm>
          <a:off x="3960108" y="749395"/>
          <a:ext cx="4804117" cy="3808855"/>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oogle Shape;237;p21">
            <a:extLst>
              <a:ext uri="{FF2B5EF4-FFF2-40B4-BE49-F238E27FC236}">
                <a16:creationId xmlns:a16="http://schemas.microsoft.com/office/drawing/2014/main" id="{7CD35139-59C3-AC34-E8A5-5E5EE2DC6E84}"/>
              </a:ext>
            </a:extLst>
          </p:cNvPr>
          <p:cNvGrpSpPr/>
          <p:nvPr/>
        </p:nvGrpSpPr>
        <p:grpSpPr>
          <a:xfrm>
            <a:off x="195488" y="2142825"/>
            <a:ext cx="3570337" cy="702843"/>
            <a:chOff x="6646174" y="1700800"/>
            <a:chExt cx="2624855" cy="702843"/>
          </a:xfrm>
        </p:grpSpPr>
        <p:sp>
          <p:nvSpPr>
            <p:cNvPr id="4" name="Google Shape;238;p21">
              <a:extLst>
                <a:ext uri="{FF2B5EF4-FFF2-40B4-BE49-F238E27FC236}">
                  <a16:creationId xmlns:a16="http://schemas.microsoft.com/office/drawing/2014/main" id="{DAC8BF63-ADBB-B722-87A0-FDE5CBED6666}"/>
                </a:ext>
              </a:extLst>
            </p:cNvPr>
            <p:cNvSpPr txBox="1"/>
            <p:nvPr/>
          </p:nvSpPr>
          <p:spPr>
            <a:xfrm>
              <a:off x="6862344" y="1700800"/>
              <a:ext cx="2408685" cy="702843"/>
            </a:xfrm>
            <a:prstGeom prst="rect">
              <a:avLst/>
            </a:prstGeom>
            <a:noFill/>
            <a:ln>
              <a:noFill/>
            </a:ln>
          </p:spPr>
          <p:txBody>
            <a:bodyPr spcFirstLastPara="1" wrap="square" lIns="68600" tIns="34300" rIns="68600" bIns="34300" anchor="t" anchorCtr="0">
              <a:noAutofit/>
            </a:bodyPr>
            <a:lstStyle/>
            <a:p>
              <a:pPr lvl="0"/>
              <a:r>
                <a:rPr lang="en-US" dirty="0"/>
                <a:t>The raw number of unsentenced detainees fell from over 80,000 in 2015 to about 60,000 in 2019.</a:t>
              </a:r>
              <a:endParaRPr sz="1800" dirty="0">
                <a:solidFill>
                  <a:srgbClr val="0B1107"/>
                </a:solidFill>
              </a:endParaRPr>
            </a:p>
          </p:txBody>
        </p:sp>
        <p:pic>
          <p:nvPicPr>
            <p:cNvPr id="5" name="Google Shape;239;p21">
              <a:extLst>
                <a:ext uri="{FF2B5EF4-FFF2-40B4-BE49-F238E27FC236}">
                  <a16:creationId xmlns:a16="http://schemas.microsoft.com/office/drawing/2014/main" id="{D181BA33-2BFB-FDB2-0307-69CF8446B419}"/>
                </a:ext>
              </a:extLst>
            </p:cNvPr>
            <p:cNvPicPr preferRelativeResize="0"/>
            <p:nvPr/>
          </p:nvPicPr>
          <p:blipFill rotWithShape="1">
            <a:blip r:embed="rId3">
              <a:alphaModFix/>
            </a:blip>
            <a:srcRect/>
            <a:stretch/>
          </p:blipFill>
          <p:spPr>
            <a:xfrm>
              <a:off x="6646174" y="1750220"/>
              <a:ext cx="131742" cy="191173"/>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AAE2"/>
        </a:solidFill>
        <a:effectLst/>
      </p:bgPr>
    </p:bg>
    <p:spTree>
      <p:nvGrpSpPr>
        <p:cNvPr id="1" name="Shape 308"/>
        <p:cNvGrpSpPr/>
        <p:nvPr/>
      </p:nvGrpSpPr>
      <p:grpSpPr>
        <a:xfrm>
          <a:off x="0" y="0"/>
          <a:ext cx="0" cy="0"/>
          <a:chOff x="0" y="0"/>
          <a:chExt cx="0" cy="0"/>
        </a:xfrm>
      </p:grpSpPr>
      <p:sp>
        <p:nvSpPr>
          <p:cNvPr id="309" name="Google Shape;309;p27"/>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2251" b="1">
              <a:solidFill>
                <a:srgbClr val="0681C4"/>
              </a:solidFill>
              <a:latin typeface="Arial"/>
              <a:ea typeface="Arial"/>
              <a:cs typeface="Arial"/>
              <a:sym typeface="Arial"/>
            </a:endParaRPr>
          </a:p>
        </p:txBody>
      </p:sp>
      <p:sp>
        <p:nvSpPr>
          <p:cNvPr id="310" name="Google Shape;310;p27"/>
          <p:cNvSpPr txBox="1"/>
          <p:nvPr/>
        </p:nvSpPr>
        <p:spPr>
          <a:xfrm>
            <a:off x="431800" y="1309325"/>
            <a:ext cx="6137442" cy="1490022"/>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None/>
            </a:pPr>
            <a:r>
              <a:rPr lang="en-US" sz="7000" b="1" spc="-300" dirty="0">
                <a:solidFill>
                  <a:schemeClr val="lt1"/>
                </a:solidFill>
              </a:rPr>
              <a:t>Economic Value of Peace</a:t>
            </a:r>
            <a:endParaRPr sz="7000" b="1" spc="-300" dirty="0">
              <a:solidFill>
                <a:schemeClr val="lt1"/>
              </a:solidFill>
              <a:latin typeface="Arial"/>
              <a:ea typeface="Arial"/>
              <a:cs typeface="Arial"/>
              <a:sym typeface="Arial"/>
            </a:endParaRPr>
          </a:p>
        </p:txBody>
      </p:sp>
      <p:sp>
        <p:nvSpPr>
          <p:cNvPr id="311" name="Google Shape;311;p27"/>
          <p:cNvSpPr txBox="1"/>
          <p:nvPr/>
        </p:nvSpPr>
        <p:spPr>
          <a:xfrm>
            <a:off x="431800" y="874596"/>
            <a:ext cx="639900" cy="324600"/>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None/>
            </a:pPr>
            <a:r>
              <a:rPr lang="en-US" sz="3600" b="1" dirty="0">
                <a:solidFill>
                  <a:schemeClr val="lt1"/>
                </a:solidFill>
                <a:latin typeface="Arial"/>
                <a:ea typeface="Arial"/>
                <a:cs typeface="Arial"/>
                <a:sym typeface="Arial"/>
              </a:rPr>
              <a:t>0</a:t>
            </a:r>
            <a:r>
              <a:rPr lang="en-US" sz="3600" b="1" dirty="0">
                <a:solidFill>
                  <a:schemeClr val="lt1"/>
                </a:solidFill>
              </a:rPr>
              <a:t>3</a:t>
            </a:r>
            <a:r>
              <a:rPr lang="en-US" sz="3600" b="1" dirty="0">
                <a:solidFill>
                  <a:schemeClr val="lt1"/>
                </a:solidFill>
                <a:latin typeface="Arial"/>
                <a:ea typeface="Arial"/>
                <a:cs typeface="Arial"/>
                <a:sym typeface="Arial"/>
              </a:rPr>
              <a:t>.</a:t>
            </a:r>
            <a:endParaRPr sz="3600" b="1" dirty="0">
              <a:solidFill>
                <a:schemeClr val="lt1"/>
              </a:solidFill>
              <a:latin typeface="Arial"/>
              <a:ea typeface="Arial"/>
              <a:cs typeface="Arial"/>
              <a:sym typeface="Arial"/>
            </a:endParaRP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cxnSp>
        <p:nvCxnSpPr>
          <p:cNvPr id="646" name="Google Shape;646;g9210471f0b_0_2237"/>
          <p:cNvCxnSpPr/>
          <p:nvPr/>
        </p:nvCxnSpPr>
        <p:spPr>
          <a:xfrm>
            <a:off x="4590803" y="795"/>
            <a:ext cx="0" cy="5143412"/>
          </a:xfrm>
          <a:prstGeom prst="straightConnector1">
            <a:avLst/>
          </a:prstGeom>
          <a:noFill/>
          <a:ln w="63500" cap="flat" cmpd="sng">
            <a:solidFill>
              <a:schemeClr val="lt1"/>
            </a:solidFill>
            <a:prstDash val="solid"/>
            <a:miter lim="800000"/>
            <a:headEnd type="none" w="sm" len="sm"/>
            <a:tailEnd type="none" w="sm" len="sm"/>
          </a:ln>
        </p:spPr>
      </p:cxnSp>
      <p:cxnSp>
        <p:nvCxnSpPr>
          <p:cNvPr id="647" name="Google Shape;647;g9210471f0b_0_2237"/>
          <p:cNvCxnSpPr/>
          <p:nvPr/>
        </p:nvCxnSpPr>
        <p:spPr>
          <a:xfrm>
            <a:off x="8520720" y="795"/>
            <a:ext cx="0" cy="5143412"/>
          </a:xfrm>
          <a:prstGeom prst="straightConnector1">
            <a:avLst/>
          </a:prstGeom>
          <a:noFill/>
          <a:ln w="63500" cap="flat" cmpd="sng">
            <a:solidFill>
              <a:schemeClr val="lt1"/>
            </a:solidFill>
            <a:prstDash val="solid"/>
            <a:miter lim="800000"/>
            <a:headEnd type="none" w="sm" len="sm"/>
            <a:tailEnd type="none" w="sm" len="sm"/>
          </a:ln>
        </p:spPr>
      </p:cxnSp>
      <p:pic>
        <p:nvPicPr>
          <p:cNvPr id="648" name="Google Shape;648;g9210471f0b_0_2237"/>
          <p:cNvPicPr preferRelativeResize="0"/>
          <p:nvPr/>
        </p:nvPicPr>
        <p:blipFill>
          <a:blip r:embed="rId3">
            <a:alphaModFix/>
          </a:blip>
          <a:stretch>
            <a:fillRect/>
          </a:stretch>
        </p:blipFill>
        <p:spPr>
          <a:xfrm>
            <a:off x="4627784" y="770757"/>
            <a:ext cx="3860897" cy="3427877"/>
          </a:xfrm>
          <a:prstGeom prst="rect">
            <a:avLst/>
          </a:prstGeom>
          <a:noFill/>
          <a:ln>
            <a:noFill/>
          </a:ln>
        </p:spPr>
      </p:pic>
      <p:pic>
        <p:nvPicPr>
          <p:cNvPr id="649" name="Google Shape;649;g9210471f0b_0_2237"/>
          <p:cNvPicPr preferRelativeResize="0"/>
          <p:nvPr/>
        </p:nvPicPr>
        <p:blipFill>
          <a:blip r:embed="rId4">
            <a:alphaModFix/>
          </a:blip>
          <a:stretch>
            <a:fillRect/>
          </a:stretch>
        </p:blipFill>
        <p:spPr>
          <a:xfrm>
            <a:off x="390565" y="850932"/>
            <a:ext cx="857936" cy="657947"/>
          </a:xfrm>
          <a:prstGeom prst="rect">
            <a:avLst/>
          </a:prstGeom>
          <a:noFill/>
          <a:ln>
            <a:noFill/>
          </a:ln>
        </p:spPr>
      </p:pic>
      <p:sp>
        <p:nvSpPr>
          <p:cNvPr id="9" name="Rectangle 8"/>
          <p:cNvSpPr/>
          <p:nvPr/>
        </p:nvSpPr>
        <p:spPr>
          <a:xfrm>
            <a:off x="305009" y="1637260"/>
            <a:ext cx="3453492" cy="2584169"/>
          </a:xfrm>
          <a:prstGeom prst="rect">
            <a:avLst/>
          </a:prstGeom>
        </p:spPr>
        <p:txBody>
          <a:bodyPr wrap="square">
            <a:spAutoFit/>
          </a:bodyPr>
          <a:lstStyle/>
          <a:p>
            <a:r>
              <a:rPr lang="en-US" sz="1799" b="1" dirty="0">
                <a:solidFill>
                  <a:schemeClr val="bg1"/>
                </a:solidFill>
                <a:latin typeface="Arial" panose="020B0604020202020204" pitchFamily="34" charset="0"/>
                <a:ea typeface="Roboto" panose="02000000000000000000" pitchFamily="2" charset="0"/>
                <a:cs typeface="Arial" panose="020B0604020202020204" pitchFamily="34" charset="0"/>
              </a:rPr>
              <a:t>The Institute for Economics and Peace </a:t>
            </a:r>
            <a:r>
              <a:rPr lang="en-US" sz="1799" dirty="0">
                <a:solidFill>
                  <a:schemeClr val="bg1"/>
                </a:solidFill>
                <a:latin typeface="Arial" panose="020B0604020202020204" pitchFamily="34" charset="0"/>
                <a:ea typeface="Roboto" panose="02000000000000000000" pitchFamily="2" charset="0"/>
                <a:cs typeface="Arial" panose="020B0604020202020204" pitchFamily="34" charset="0"/>
              </a:rPr>
              <a:t>is an independent, not-for-profit think tank dedicated to building a </a:t>
            </a:r>
            <a:r>
              <a:rPr lang="en-US" sz="1799" b="1" dirty="0">
                <a:solidFill>
                  <a:schemeClr val="bg1"/>
                </a:solidFill>
                <a:latin typeface="Arial" panose="020B0604020202020204" pitchFamily="34" charset="0"/>
                <a:ea typeface="Roboto" panose="02000000000000000000" pitchFamily="2" charset="0"/>
                <a:cs typeface="Arial" panose="020B0604020202020204" pitchFamily="34" charset="0"/>
              </a:rPr>
              <a:t>greater understanding </a:t>
            </a:r>
            <a:r>
              <a:rPr lang="en-US" sz="1799" dirty="0">
                <a:solidFill>
                  <a:schemeClr val="bg1"/>
                </a:solidFill>
                <a:latin typeface="Arial" panose="020B0604020202020204" pitchFamily="34" charset="0"/>
                <a:ea typeface="Roboto" panose="02000000000000000000" pitchFamily="2" charset="0"/>
                <a:cs typeface="Arial" panose="020B0604020202020204" pitchFamily="34" charset="0"/>
              </a:rPr>
              <a:t>of the </a:t>
            </a:r>
            <a:r>
              <a:rPr lang="en-US" sz="1799" b="1" dirty="0">
                <a:solidFill>
                  <a:schemeClr val="bg1"/>
                </a:solidFill>
                <a:latin typeface="Arial" panose="020B0604020202020204" pitchFamily="34" charset="0"/>
                <a:ea typeface="Roboto" panose="02000000000000000000" pitchFamily="2" charset="0"/>
                <a:cs typeface="Arial" panose="020B0604020202020204" pitchFamily="34" charset="0"/>
              </a:rPr>
              <a:t>key drivers </a:t>
            </a:r>
            <a:r>
              <a:rPr lang="en-US" sz="1799" dirty="0">
                <a:solidFill>
                  <a:schemeClr val="bg1"/>
                </a:solidFill>
                <a:latin typeface="Arial" panose="020B0604020202020204" pitchFamily="34" charset="0"/>
                <a:ea typeface="Roboto" panose="02000000000000000000" pitchFamily="2" charset="0"/>
                <a:cs typeface="Arial" panose="020B0604020202020204" pitchFamily="34" charset="0"/>
              </a:rPr>
              <a:t>of peace, as well as identifying the </a:t>
            </a:r>
            <a:r>
              <a:rPr lang="en-US" sz="1799" b="1" dirty="0">
                <a:solidFill>
                  <a:schemeClr val="bg1"/>
                </a:solidFill>
                <a:latin typeface="Arial" panose="020B0604020202020204" pitchFamily="34" charset="0"/>
                <a:ea typeface="Roboto" panose="02000000000000000000" pitchFamily="2" charset="0"/>
                <a:cs typeface="Arial" panose="020B0604020202020204" pitchFamily="34" charset="0"/>
              </a:rPr>
              <a:t>economic benefits </a:t>
            </a:r>
            <a:r>
              <a:rPr lang="en-US" sz="1799" dirty="0">
                <a:solidFill>
                  <a:schemeClr val="bg1"/>
                </a:solidFill>
                <a:latin typeface="Arial" panose="020B0604020202020204" pitchFamily="34" charset="0"/>
                <a:ea typeface="Roboto" panose="02000000000000000000" pitchFamily="2" charset="0"/>
                <a:cs typeface="Arial" panose="020B0604020202020204" pitchFamily="34" charset="0"/>
              </a:rPr>
              <a:t>that increased peacefulness can deliver.</a:t>
            </a:r>
          </a:p>
        </p:txBody>
      </p:sp>
    </p:spTree>
    <p:extLst>
      <p:ext uri="{BB962C8B-B14F-4D97-AF65-F5344CB8AC3E}">
        <p14:creationId xmlns:p14="http://schemas.microsoft.com/office/powerpoint/2010/main" val="377630532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8"/>
          <p:cNvSpPr txBox="1"/>
          <p:nvPr/>
        </p:nvSpPr>
        <p:spPr>
          <a:xfrm>
            <a:off x="167475" y="198575"/>
            <a:ext cx="71967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Trend in Economic Impact of Violence, 2015-2022</a:t>
            </a:r>
            <a:endParaRPr sz="2000" b="1" cap="none" dirty="0">
              <a:solidFill>
                <a:schemeClr val="dk1"/>
              </a:solidFill>
              <a:latin typeface="Arial"/>
              <a:ea typeface="Arial"/>
              <a:cs typeface="Arial"/>
              <a:sym typeface="Arial"/>
            </a:endParaRPr>
          </a:p>
        </p:txBody>
      </p:sp>
      <p:grpSp>
        <p:nvGrpSpPr>
          <p:cNvPr id="317" name="Google Shape;317;p28"/>
          <p:cNvGrpSpPr/>
          <p:nvPr/>
        </p:nvGrpSpPr>
        <p:grpSpPr>
          <a:xfrm>
            <a:off x="213163" y="793225"/>
            <a:ext cx="3588816" cy="883175"/>
            <a:chOff x="6646174" y="1700800"/>
            <a:chExt cx="3690903" cy="883175"/>
          </a:xfrm>
        </p:grpSpPr>
        <p:sp>
          <p:nvSpPr>
            <p:cNvPr id="318" name="Google Shape;318;p28"/>
            <p:cNvSpPr txBox="1"/>
            <p:nvPr/>
          </p:nvSpPr>
          <p:spPr>
            <a:xfrm>
              <a:off x="6862364" y="1700800"/>
              <a:ext cx="3474713" cy="883175"/>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dirty="0"/>
                <a:t>The economic impact of violence in Mexico was 4.6 trillion pesos (US$230 billion) in 2022, equivalent to 18.3% of the country's GDP</a:t>
              </a:r>
              <a:r>
                <a:rPr lang="en-US" dirty="0">
                  <a:solidFill>
                    <a:schemeClr val="dk1"/>
                  </a:solidFill>
                </a:rPr>
                <a:t>.</a:t>
              </a:r>
              <a:endParaRPr dirty="0">
                <a:solidFill>
                  <a:srgbClr val="0B1107"/>
                </a:solidFill>
              </a:endParaRPr>
            </a:p>
          </p:txBody>
        </p:sp>
        <p:pic>
          <p:nvPicPr>
            <p:cNvPr id="319" name="Google Shape;319;p28"/>
            <p:cNvPicPr preferRelativeResize="0"/>
            <p:nvPr/>
          </p:nvPicPr>
          <p:blipFill rotWithShape="1">
            <a:blip r:embed="rId3">
              <a:alphaModFix/>
            </a:blip>
            <a:srcRect/>
            <a:stretch/>
          </p:blipFill>
          <p:spPr>
            <a:xfrm>
              <a:off x="6646174" y="1750220"/>
              <a:ext cx="131742" cy="191173"/>
            </a:xfrm>
            <a:prstGeom prst="rect">
              <a:avLst/>
            </a:prstGeom>
            <a:noFill/>
            <a:ln>
              <a:noFill/>
            </a:ln>
          </p:spPr>
        </p:pic>
      </p:grpSp>
      <p:grpSp>
        <p:nvGrpSpPr>
          <p:cNvPr id="320" name="Google Shape;320;p28"/>
          <p:cNvGrpSpPr/>
          <p:nvPr/>
        </p:nvGrpSpPr>
        <p:grpSpPr>
          <a:xfrm>
            <a:off x="213163" y="1840308"/>
            <a:ext cx="3380271" cy="883175"/>
            <a:chOff x="6447546" y="2274538"/>
            <a:chExt cx="3385010" cy="883175"/>
          </a:xfrm>
        </p:grpSpPr>
        <p:sp>
          <p:nvSpPr>
            <p:cNvPr id="321" name="Google Shape;321;p28"/>
            <p:cNvSpPr txBox="1"/>
            <p:nvPr/>
          </p:nvSpPr>
          <p:spPr>
            <a:xfrm>
              <a:off x="6579289" y="2274538"/>
              <a:ext cx="3253267" cy="883175"/>
            </a:xfrm>
            <a:prstGeom prst="rect">
              <a:avLst/>
            </a:prstGeom>
            <a:noFill/>
            <a:ln>
              <a:noFill/>
            </a:ln>
          </p:spPr>
          <p:txBody>
            <a:bodyPr spcFirstLastPara="1" wrap="square" lIns="68600" tIns="34300" rIns="68600" bIns="34300" anchor="t" anchorCtr="0">
              <a:noAutofit/>
            </a:bodyPr>
            <a:lstStyle/>
            <a:p>
              <a:pPr lvl="0"/>
              <a:r>
                <a:rPr lang="en-US" dirty="0"/>
                <a:t>For the third year in a row, the economic impact of violence improved, decreasing by 5.5% or 271 billion pesos from the previous year. </a:t>
              </a:r>
              <a:endParaRPr lang="en-AU" sz="1200" dirty="0"/>
            </a:p>
          </p:txBody>
        </p:sp>
        <p:pic>
          <p:nvPicPr>
            <p:cNvPr id="322" name="Google Shape;322;p28"/>
            <p:cNvPicPr preferRelativeResize="0"/>
            <p:nvPr/>
          </p:nvPicPr>
          <p:blipFill rotWithShape="1">
            <a:blip r:embed="rId3">
              <a:alphaModFix/>
            </a:blip>
            <a:srcRect/>
            <a:stretch/>
          </p:blipFill>
          <p:spPr>
            <a:xfrm>
              <a:off x="6447546" y="2308120"/>
              <a:ext cx="131742" cy="191173"/>
            </a:xfrm>
            <a:prstGeom prst="rect">
              <a:avLst/>
            </a:prstGeom>
            <a:noFill/>
            <a:ln>
              <a:noFill/>
            </a:ln>
          </p:spPr>
        </p:pic>
      </p:grpSp>
      <p:grpSp>
        <p:nvGrpSpPr>
          <p:cNvPr id="324" name="Google Shape;324;p28"/>
          <p:cNvGrpSpPr/>
          <p:nvPr/>
        </p:nvGrpSpPr>
        <p:grpSpPr>
          <a:xfrm>
            <a:off x="207633" y="2936384"/>
            <a:ext cx="3385801" cy="883175"/>
            <a:chOff x="6646174" y="2252100"/>
            <a:chExt cx="3114240" cy="883175"/>
          </a:xfrm>
        </p:grpSpPr>
        <p:sp>
          <p:nvSpPr>
            <p:cNvPr id="325" name="Google Shape;325;p28"/>
            <p:cNvSpPr txBox="1"/>
            <p:nvPr/>
          </p:nvSpPr>
          <p:spPr>
            <a:xfrm>
              <a:off x="6862351" y="2252100"/>
              <a:ext cx="2898063" cy="883175"/>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dirty="0"/>
                <a:t>The economic impact of violence was 35,705 pesos per person in 2022, more than double the average monthly salary in Mexico.</a:t>
              </a:r>
              <a:endParaRPr dirty="0">
                <a:solidFill>
                  <a:srgbClr val="0B1107"/>
                </a:solidFill>
              </a:endParaRPr>
            </a:p>
          </p:txBody>
        </p:sp>
        <p:pic>
          <p:nvPicPr>
            <p:cNvPr id="326" name="Google Shape;326;p28"/>
            <p:cNvPicPr preferRelativeResize="0"/>
            <p:nvPr/>
          </p:nvPicPr>
          <p:blipFill rotWithShape="1">
            <a:blip r:embed="rId3">
              <a:alphaModFix/>
            </a:blip>
            <a:srcRect/>
            <a:stretch/>
          </p:blipFill>
          <p:spPr>
            <a:xfrm>
              <a:off x="6646174" y="2308120"/>
              <a:ext cx="131742" cy="191173"/>
            </a:xfrm>
            <a:prstGeom prst="rect">
              <a:avLst/>
            </a:prstGeom>
            <a:noFill/>
            <a:ln>
              <a:noFill/>
            </a:ln>
          </p:spPr>
        </p:pic>
      </p:grpSp>
      <p:graphicFrame>
        <p:nvGraphicFramePr>
          <p:cNvPr id="22" name="Chart 21">
            <a:extLst>
              <a:ext uri="{FF2B5EF4-FFF2-40B4-BE49-F238E27FC236}">
                <a16:creationId xmlns:a16="http://schemas.microsoft.com/office/drawing/2014/main" id="{00000000-0008-0000-0400-000003000000}"/>
              </a:ext>
            </a:extLst>
          </p:cNvPr>
          <p:cNvGraphicFramePr/>
          <p:nvPr>
            <p:extLst>
              <p:ext uri="{D42A27DB-BD31-4B8C-83A1-F6EECF244321}">
                <p14:modId xmlns:p14="http://schemas.microsoft.com/office/powerpoint/2010/main" val="2625859683"/>
              </p:ext>
            </p:extLst>
          </p:nvPr>
        </p:nvGraphicFramePr>
        <p:xfrm>
          <a:off x="3918003" y="793225"/>
          <a:ext cx="5040000" cy="23157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E52002D6-692B-432A-9AC7-D255C14FD7A8}"/>
              </a:ext>
            </a:extLst>
          </p:cNvPr>
          <p:cNvGraphicFramePr>
            <a:graphicFrameLocks/>
          </p:cNvGraphicFramePr>
          <p:nvPr>
            <p:extLst>
              <p:ext uri="{D42A27DB-BD31-4B8C-83A1-F6EECF244321}">
                <p14:modId xmlns:p14="http://schemas.microsoft.com/office/powerpoint/2010/main" val="2907651219"/>
              </p:ext>
            </p:extLst>
          </p:nvPr>
        </p:nvGraphicFramePr>
        <p:xfrm>
          <a:off x="3918002" y="3108960"/>
          <a:ext cx="5040000" cy="1495077"/>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anim calcmode="lin" valueType="num">
                                      <p:cBhvr>
                                        <p:cTn id="8" dur="1000" fill="hold"/>
                                        <p:tgtEl>
                                          <p:spTgt spid="320"/>
                                        </p:tgtEl>
                                        <p:attrNameLst>
                                          <p:attrName>ppt_x</p:attrName>
                                        </p:attrNameLst>
                                      </p:cBhvr>
                                      <p:tavLst>
                                        <p:tav tm="0">
                                          <p:val>
                                            <p:strVal val="#ppt_x"/>
                                          </p:val>
                                        </p:tav>
                                        <p:tav tm="100000">
                                          <p:val>
                                            <p:strVal val="#ppt_x"/>
                                          </p:val>
                                        </p:tav>
                                      </p:tavLst>
                                    </p:anim>
                                    <p:anim calcmode="lin" valueType="num">
                                      <p:cBhvr>
                                        <p:cTn id="9" dur="1000" fill="hold"/>
                                        <p:tgtEl>
                                          <p:spTgt spid="3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4"/>
                                        </p:tgtEl>
                                        <p:attrNameLst>
                                          <p:attrName>style.visibility</p:attrName>
                                        </p:attrNameLst>
                                      </p:cBhvr>
                                      <p:to>
                                        <p:strVal val="visible"/>
                                      </p:to>
                                    </p:set>
                                    <p:animEffect transition="in" filter="fade">
                                      <p:cBhvr>
                                        <p:cTn id="14" dur="1000"/>
                                        <p:tgtEl>
                                          <p:spTgt spid="324"/>
                                        </p:tgtEl>
                                      </p:cBhvr>
                                    </p:animEffect>
                                    <p:anim calcmode="lin" valueType="num">
                                      <p:cBhvr>
                                        <p:cTn id="15" dur="1000" fill="hold"/>
                                        <p:tgtEl>
                                          <p:spTgt spid="324"/>
                                        </p:tgtEl>
                                        <p:attrNameLst>
                                          <p:attrName>ppt_x</p:attrName>
                                        </p:attrNameLst>
                                      </p:cBhvr>
                                      <p:tavLst>
                                        <p:tav tm="0">
                                          <p:val>
                                            <p:strVal val="#ppt_x"/>
                                          </p:val>
                                        </p:tav>
                                        <p:tav tm="100000">
                                          <p:val>
                                            <p:strVal val="#ppt_x"/>
                                          </p:val>
                                        </p:tav>
                                      </p:tavLst>
                                    </p:anim>
                                    <p:anim calcmode="lin" valueType="num">
                                      <p:cBhvr>
                                        <p:cTn id="16" dur="1000" fill="hold"/>
                                        <p:tgtEl>
                                          <p:spTgt spid="3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9"/>
          <p:cNvSpPr txBox="1"/>
          <p:nvPr/>
        </p:nvSpPr>
        <p:spPr>
          <a:xfrm>
            <a:off x="167475" y="198575"/>
            <a:ext cx="71967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The economic cost of violence by state, 2022</a:t>
            </a:r>
            <a:endParaRPr sz="2000" b="1" cap="none" dirty="0">
              <a:solidFill>
                <a:schemeClr val="dk1"/>
              </a:solidFill>
              <a:latin typeface="Arial"/>
              <a:ea typeface="Arial"/>
              <a:cs typeface="Arial"/>
              <a:sym typeface="Arial"/>
            </a:endParaRPr>
          </a:p>
        </p:txBody>
      </p:sp>
      <p:pic>
        <p:nvPicPr>
          <p:cNvPr id="5" name="Picture 4">
            <a:extLst>
              <a:ext uri="{FF2B5EF4-FFF2-40B4-BE49-F238E27FC236}">
                <a16:creationId xmlns:a16="http://schemas.microsoft.com/office/drawing/2014/main" id="{4D6432E2-7DBD-C049-1395-CE4BDEA8E3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45" t="11905" r="20744"/>
          <a:stretch/>
        </p:blipFill>
        <p:spPr bwMode="auto">
          <a:xfrm>
            <a:off x="1498790" y="802261"/>
            <a:ext cx="6146419" cy="3865647"/>
          </a:xfrm>
          <a:prstGeom prst="rect">
            <a:avLst/>
          </a:prstGeom>
          <a:noFill/>
          <a:ln>
            <a:noFill/>
          </a:ln>
        </p:spPr>
      </p:pic>
    </p:spTree>
    <p:extLst>
      <p:ext uri="{BB962C8B-B14F-4D97-AF65-F5344CB8AC3E}">
        <p14:creationId xmlns:p14="http://schemas.microsoft.com/office/powerpoint/2010/main" val="304780791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9"/>
          <p:cNvSpPr txBox="1"/>
          <p:nvPr/>
        </p:nvSpPr>
        <p:spPr>
          <a:xfrm>
            <a:off x="167475" y="198575"/>
            <a:ext cx="71967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Government spending on violence containment, 2007-2022</a:t>
            </a:r>
            <a:endParaRPr sz="2000" b="1" cap="none" dirty="0">
              <a:solidFill>
                <a:schemeClr val="dk1"/>
              </a:solidFill>
              <a:latin typeface="Arial"/>
              <a:ea typeface="Arial"/>
              <a:cs typeface="Arial"/>
              <a:sym typeface="Arial"/>
            </a:endParaRPr>
          </a:p>
        </p:txBody>
      </p:sp>
      <p:grpSp>
        <p:nvGrpSpPr>
          <p:cNvPr id="332" name="Google Shape;332;p29"/>
          <p:cNvGrpSpPr/>
          <p:nvPr/>
        </p:nvGrpSpPr>
        <p:grpSpPr>
          <a:xfrm>
            <a:off x="202674" y="737130"/>
            <a:ext cx="3155667" cy="1146796"/>
            <a:chOff x="6920319" y="1700800"/>
            <a:chExt cx="2744445" cy="1707900"/>
          </a:xfrm>
        </p:grpSpPr>
        <p:sp>
          <p:nvSpPr>
            <p:cNvPr id="333" name="Google Shape;333;p29"/>
            <p:cNvSpPr txBox="1"/>
            <p:nvPr/>
          </p:nvSpPr>
          <p:spPr>
            <a:xfrm>
              <a:off x="7116864" y="1700800"/>
              <a:ext cx="2547900" cy="1707900"/>
            </a:xfrm>
            <a:prstGeom prst="rect">
              <a:avLst/>
            </a:prstGeom>
            <a:noFill/>
            <a:ln>
              <a:noFill/>
            </a:ln>
          </p:spPr>
          <p:txBody>
            <a:bodyPr spcFirstLastPara="1" wrap="square" lIns="68600" tIns="34300" rIns="68600" bIns="34300" anchor="t" anchorCtr="0">
              <a:noAutofit/>
            </a:bodyPr>
            <a:lstStyle/>
            <a:p>
              <a:pPr lvl="0"/>
              <a:r>
                <a:rPr lang="en-US" sz="1300" dirty="0"/>
                <a:t>Spending on public order and safety has decreased over the last few years, while spending on the military has increased substantially, peaking in 2021.</a:t>
              </a:r>
              <a:endParaRPr sz="1300" dirty="0">
                <a:solidFill>
                  <a:srgbClr val="0B1107"/>
                </a:solidFill>
              </a:endParaRPr>
            </a:p>
          </p:txBody>
        </p:sp>
        <p:pic>
          <p:nvPicPr>
            <p:cNvPr id="334" name="Google Shape;334;p29"/>
            <p:cNvPicPr preferRelativeResize="0"/>
            <p:nvPr/>
          </p:nvPicPr>
          <p:blipFill rotWithShape="1">
            <a:blip r:embed="rId3">
              <a:alphaModFix/>
            </a:blip>
            <a:srcRect/>
            <a:stretch/>
          </p:blipFill>
          <p:spPr>
            <a:xfrm>
              <a:off x="6920319" y="1750220"/>
              <a:ext cx="119778" cy="191173"/>
            </a:xfrm>
            <a:prstGeom prst="rect">
              <a:avLst/>
            </a:prstGeom>
            <a:noFill/>
            <a:ln>
              <a:noFill/>
            </a:ln>
          </p:spPr>
        </p:pic>
      </p:grpSp>
      <p:grpSp>
        <p:nvGrpSpPr>
          <p:cNvPr id="335" name="Google Shape;335;p29"/>
          <p:cNvGrpSpPr/>
          <p:nvPr/>
        </p:nvGrpSpPr>
        <p:grpSpPr>
          <a:xfrm>
            <a:off x="167475" y="3094039"/>
            <a:ext cx="3155667" cy="928667"/>
            <a:chOff x="6920319" y="2524850"/>
            <a:chExt cx="2744452" cy="1707900"/>
          </a:xfrm>
        </p:grpSpPr>
        <p:sp>
          <p:nvSpPr>
            <p:cNvPr id="336" name="Google Shape;336;p29"/>
            <p:cNvSpPr txBox="1"/>
            <p:nvPr/>
          </p:nvSpPr>
          <p:spPr>
            <a:xfrm>
              <a:off x="7116871" y="2524850"/>
              <a:ext cx="2547900" cy="1707900"/>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sz="1300" dirty="0"/>
                <a:t>In contrast, military expenditure grew from 134 billion pesos to 161 billion pesos between 2015 and 2022.</a:t>
              </a:r>
              <a:endParaRPr sz="1300" dirty="0">
                <a:solidFill>
                  <a:srgbClr val="0B1107"/>
                </a:solidFill>
              </a:endParaRPr>
            </a:p>
          </p:txBody>
        </p:sp>
        <p:pic>
          <p:nvPicPr>
            <p:cNvPr id="337" name="Google Shape;337;p29"/>
            <p:cNvPicPr preferRelativeResize="0"/>
            <p:nvPr/>
          </p:nvPicPr>
          <p:blipFill rotWithShape="1">
            <a:blip r:embed="rId3">
              <a:alphaModFix/>
            </a:blip>
            <a:srcRect/>
            <a:stretch/>
          </p:blipFill>
          <p:spPr>
            <a:xfrm>
              <a:off x="6920319" y="2580870"/>
              <a:ext cx="119782" cy="191173"/>
            </a:xfrm>
            <a:prstGeom prst="rect">
              <a:avLst/>
            </a:prstGeom>
            <a:noFill/>
            <a:ln>
              <a:noFill/>
            </a:ln>
          </p:spPr>
        </p:pic>
      </p:grpSp>
      <p:graphicFrame>
        <p:nvGraphicFramePr>
          <p:cNvPr id="2" name="Chart 1">
            <a:extLst>
              <a:ext uri="{FF2B5EF4-FFF2-40B4-BE49-F238E27FC236}">
                <a16:creationId xmlns:a16="http://schemas.microsoft.com/office/drawing/2014/main" id="{00000000-0008-0000-1600-000002000000}"/>
              </a:ext>
            </a:extLst>
          </p:cNvPr>
          <p:cNvGraphicFramePr>
            <a:graphicFrameLocks/>
          </p:cNvGraphicFramePr>
          <p:nvPr>
            <p:extLst>
              <p:ext uri="{D42A27DB-BD31-4B8C-83A1-F6EECF244321}">
                <p14:modId xmlns:p14="http://schemas.microsoft.com/office/powerpoint/2010/main" val="1504705746"/>
              </p:ext>
            </p:extLst>
          </p:nvPr>
        </p:nvGraphicFramePr>
        <p:xfrm>
          <a:off x="3358341" y="844747"/>
          <a:ext cx="5386707" cy="3689351"/>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oogle Shape;335;p29">
            <a:extLst>
              <a:ext uri="{FF2B5EF4-FFF2-40B4-BE49-F238E27FC236}">
                <a16:creationId xmlns:a16="http://schemas.microsoft.com/office/drawing/2014/main" id="{41B931CF-9D28-FCA0-01B4-9FCAEA495AB2}"/>
              </a:ext>
            </a:extLst>
          </p:cNvPr>
          <p:cNvGrpSpPr/>
          <p:nvPr/>
        </p:nvGrpSpPr>
        <p:grpSpPr>
          <a:xfrm>
            <a:off x="202674" y="2014576"/>
            <a:ext cx="3155667" cy="928667"/>
            <a:chOff x="6920319" y="2524850"/>
            <a:chExt cx="2744452" cy="1707900"/>
          </a:xfrm>
        </p:grpSpPr>
        <p:sp>
          <p:nvSpPr>
            <p:cNvPr id="4" name="Google Shape;336;p29">
              <a:extLst>
                <a:ext uri="{FF2B5EF4-FFF2-40B4-BE49-F238E27FC236}">
                  <a16:creationId xmlns:a16="http://schemas.microsoft.com/office/drawing/2014/main" id="{B699B73D-70EF-C2D6-398F-17B97FF095AF}"/>
                </a:ext>
              </a:extLst>
            </p:cNvPr>
            <p:cNvSpPr txBox="1"/>
            <p:nvPr/>
          </p:nvSpPr>
          <p:spPr>
            <a:xfrm>
              <a:off x="7116871" y="2524850"/>
              <a:ext cx="2547900" cy="1707900"/>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sz="1300" dirty="0"/>
                <a:t>Spending on domestic security decreased by 41.3 percent from 2015 to 2022, while spending on the justice system decreased by 7.9 percent.</a:t>
              </a:r>
              <a:endParaRPr sz="1300" dirty="0">
                <a:solidFill>
                  <a:srgbClr val="0B1107"/>
                </a:solidFill>
              </a:endParaRPr>
            </a:p>
          </p:txBody>
        </p:sp>
        <p:pic>
          <p:nvPicPr>
            <p:cNvPr id="5" name="Google Shape;337;p29">
              <a:extLst>
                <a:ext uri="{FF2B5EF4-FFF2-40B4-BE49-F238E27FC236}">
                  <a16:creationId xmlns:a16="http://schemas.microsoft.com/office/drawing/2014/main" id="{56DD6902-6E83-59B7-1EBB-1851786DE73A}"/>
                </a:ext>
              </a:extLst>
            </p:cNvPr>
            <p:cNvPicPr preferRelativeResize="0"/>
            <p:nvPr/>
          </p:nvPicPr>
          <p:blipFill rotWithShape="1">
            <a:blip r:embed="rId3">
              <a:alphaModFix/>
            </a:blip>
            <a:srcRect/>
            <a:stretch/>
          </p:blipFill>
          <p:spPr>
            <a:xfrm>
              <a:off x="6920319" y="2580870"/>
              <a:ext cx="119782" cy="191173"/>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1000"/>
                                        <p:tgtEl>
                                          <p:spTgt spid="3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0"/>
          <p:cNvSpPr txBox="1"/>
          <p:nvPr/>
        </p:nvSpPr>
        <p:spPr>
          <a:xfrm>
            <a:off x="167475" y="198575"/>
            <a:ext cx="71967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Domestic security and justice system spending in OECD countries, percentage of GDP</a:t>
            </a:r>
            <a:endParaRPr sz="2000" b="1" cap="none" dirty="0">
              <a:solidFill>
                <a:schemeClr val="dk1"/>
              </a:solidFill>
              <a:latin typeface="Arial"/>
              <a:ea typeface="Arial"/>
              <a:cs typeface="Arial"/>
              <a:sym typeface="Arial"/>
            </a:endParaRPr>
          </a:p>
        </p:txBody>
      </p:sp>
      <p:graphicFrame>
        <p:nvGraphicFramePr>
          <p:cNvPr id="2" name="Chart 1">
            <a:extLst>
              <a:ext uri="{FF2B5EF4-FFF2-40B4-BE49-F238E27FC236}">
                <a16:creationId xmlns:a16="http://schemas.microsoft.com/office/drawing/2014/main" id="{00000000-0008-0000-1700-000002000000}"/>
              </a:ext>
            </a:extLst>
          </p:cNvPr>
          <p:cNvGraphicFramePr>
            <a:graphicFrameLocks/>
          </p:cNvGraphicFramePr>
          <p:nvPr>
            <p:extLst>
              <p:ext uri="{D42A27DB-BD31-4B8C-83A1-F6EECF244321}">
                <p14:modId xmlns:p14="http://schemas.microsoft.com/office/powerpoint/2010/main" val="1528467449"/>
              </p:ext>
            </p:extLst>
          </p:nvPr>
        </p:nvGraphicFramePr>
        <p:xfrm>
          <a:off x="167475" y="835030"/>
          <a:ext cx="8801958" cy="377853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DEC30B37-242F-4243-B317-666DA0A2506A}"/>
              </a:ext>
            </a:extLst>
          </p:cNvPr>
          <p:cNvGraphicFramePr>
            <a:graphicFrameLocks/>
          </p:cNvGraphicFramePr>
          <p:nvPr>
            <p:extLst>
              <p:ext uri="{D42A27DB-BD31-4B8C-83A1-F6EECF244321}">
                <p14:modId xmlns:p14="http://schemas.microsoft.com/office/powerpoint/2010/main" val="769035132"/>
              </p:ext>
            </p:extLst>
          </p:nvPr>
        </p:nvGraphicFramePr>
        <p:xfrm>
          <a:off x="3791978" y="793631"/>
          <a:ext cx="5352022" cy="3706182"/>
        </p:xfrm>
        <a:graphic>
          <a:graphicData uri="http://schemas.openxmlformats.org/drawingml/2006/chart">
            <c:chart xmlns:c="http://schemas.openxmlformats.org/drawingml/2006/chart" xmlns:r="http://schemas.openxmlformats.org/officeDocument/2006/relationships" r:id="rId3"/>
          </a:graphicData>
        </a:graphic>
      </p:graphicFrame>
      <p:sp>
        <p:nvSpPr>
          <p:cNvPr id="349" name="Google Shape;349;p31"/>
          <p:cNvSpPr txBox="1"/>
          <p:nvPr/>
        </p:nvSpPr>
        <p:spPr>
          <a:xfrm>
            <a:off x="167475" y="198575"/>
            <a:ext cx="71967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Breakdown of economic impact of violence, 2022</a:t>
            </a:r>
            <a:endParaRPr sz="2000" b="1" cap="none" dirty="0">
              <a:solidFill>
                <a:schemeClr val="dk1"/>
              </a:solidFill>
              <a:latin typeface="Arial"/>
              <a:ea typeface="Arial"/>
              <a:cs typeface="Arial"/>
              <a:sym typeface="Arial"/>
            </a:endParaRPr>
          </a:p>
        </p:txBody>
      </p:sp>
      <p:grpSp>
        <p:nvGrpSpPr>
          <p:cNvPr id="350" name="Google Shape;350;p31"/>
          <p:cNvGrpSpPr/>
          <p:nvPr/>
        </p:nvGrpSpPr>
        <p:grpSpPr>
          <a:xfrm>
            <a:off x="291575" y="969611"/>
            <a:ext cx="4280426" cy="906164"/>
            <a:chOff x="6920319" y="1700800"/>
            <a:chExt cx="2744445" cy="906164"/>
          </a:xfrm>
        </p:grpSpPr>
        <p:sp>
          <p:nvSpPr>
            <p:cNvPr id="351" name="Google Shape;351;p31"/>
            <p:cNvSpPr txBox="1"/>
            <p:nvPr/>
          </p:nvSpPr>
          <p:spPr>
            <a:xfrm>
              <a:off x="7116864" y="1700800"/>
              <a:ext cx="2547900" cy="906164"/>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dirty="0">
                  <a:solidFill>
                    <a:schemeClr val="dk1"/>
                  </a:solidFill>
                </a:rPr>
                <a:t>Homicide accounted for 45% of the economic impact of violence, at 2.1 trillion pesos (US$103</a:t>
              </a:r>
              <a:r>
                <a:rPr lang="en-US" dirty="0">
                  <a:solidFill>
                    <a:srgbClr val="FF0000"/>
                  </a:solidFill>
                </a:rPr>
                <a:t> </a:t>
              </a:r>
              <a:r>
                <a:rPr lang="en-US" dirty="0">
                  <a:solidFill>
                    <a:schemeClr val="dk1"/>
                  </a:solidFill>
                </a:rPr>
                <a:t>billion) in 2022.</a:t>
              </a:r>
              <a:endParaRPr dirty="0">
                <a:solidFill>
                  <a:srgbClr val="0B1107"/>
                </a:solidFill>
              </a:endParaRPr>
            </a:p>
          </p:txBody>
        </p:sp>
        <p:pic>
          <p:nvPicPr>
            <p:cNvPr id="352" name="Google Shape;352;p31"/>
            <p:cNvPicPr preferRelativeResize="0"/>
            <p:nvPr/>
          </p:nvPicPr>
          <p:blipFill rotWithShape="1">
            <a:blip r:embed="rId4">
              <a:alphaModFix/>
            </a:blip>
            <a:srcRect/>
            <a:stretch/>
          </p:blipFill>
          <p:spPr>
            <a:xfrm>
              <a:off x="6920319" y="1750220"/>
              <a:ext cx="119778" cy="191173"/>
            </a:xfrm>
            <a:prstGeom prst="rect">
              <a:avLst/>
            </a:prstGeom>
            <a:noFill/>
            <a:ln>
              <a:noFill/>
            </a:ln>
          </p:spPr>
        </p:pic>
      </p:grpSp>
      <p:grpSp>
        <p:nvGrpSpPr>
          <p:cNvPr id="353" name="Google Shape;353;p31"/>
          <p:cNvGrpSpPr/>
          <p:nvPr/>
        </p:nvGrpSpPr>
        <p:grpSpPr>
          <a:xfrm>
            <a:off x="291575" y="2055821"/>
            <a:ext cx="4280426" cy="1353042"/>
            <a:chOff x="6920319" y="2510783"/>
            <a:chExt cx="2735270" cy="1353042"/>
          </a:xfrm>
        </p:grpSpPr>
        <p:sp>
          <p:nvSpPr>
            <p:cNvPr id="354" name="Google Shape;354;p31"/>
            <p:cNvSpPr txBox="1"/>
            <p:nvPr/>
          </p:nvSpPr>
          <p:spPr>
            <a:xfrm>
              <a:off x="7107689" y="2510783"/>
              <a:ext cx="2547900" cy="1353042"/>
            </a:xfrm>
            <a:prstGeom prst="rect">
              <a:avLst/>
            </a:prstGeom>
            <a:noFill/>
            <a:ln>
              <a:noFill/>
            </a:ln>
          </p:spPr>
          <p:txBody>
            <a:bodyPr spcFirstLastPara="1" wrap="square" lIns="68600" tIns="34300" rIns="68600" bIns="34300" anchor="t" anchorCtr="0">
              <a:noAutofit/>
            </a:bodyPr>
            <a:lstStyle/>
            <a:p>
              <a:pPr lvl="0"/>
              <a:r>
                <a:rPr lang="en-US" dirty="0"/>
                <a:t>Following the onset of the COVID-19 pandemic, the amount of money spent by businesses to protect themselves against crime dropped significantly, with such expenditures falling by 51% or 76 billion pesos between 2019 and 2021.</a:t>
              </a:r>
              <a:endParaRPr lang="en-AU" dirty="0"/>
            </a:p>
          </p:txBody>
        </p:sp>
        <p:pic>
          <p:nvPicPr>
            <p:cNvPr id="355" name="Google Shape;355;p31"/>
            <p:cNvPicPr preferRelativeResize="0"/>
            <p:nvPr/>
          </p:nvPicPr>
          <p:blipFill rotWithShape="1">
            <a:blip r:embed="rId4">
              <a:alphaModFix/>
            </a:blip>
            <a:srcRect/>
            <a:stretch/>
          </p:blipFill>
          <p:spPr>
            <a:xfrm>
              <a:off x="6920319" y="2580870"/>
              <a:ext cx="119782" cy="191173"/>
            </a:xfrm>
            <a:prstGeom prst="rect">
              <a:avLst/>
            </a:prstGeom>
            <a:noFill/>
            <a:ln>
              <a:noFill/>
            </a:ln>
          </p:spPr>
        </p:pic>
      </p:grpSp>
      <p:grpSp>
        <p:nvGrpSpPr>
          <p:cNvPr id="4" name="Google Shape;353;p31">
            <a:extLst>
              <a:ext uri="{FF2B5EF4-FFF2-40B4-BE49-F238E27FC236}">
                <a16:creationId xmlns:a16="http://schemas.microsoft.com/office/drawing/2014/main" id="{472B1C71-EDEF-1963-ECA6-C2A141A32DCC}"/>
              </a:ext>
            </a:extLst>
          </p:cNvPr>
          <p:cNvGrpSpPr/>
          <p:nvPr/>
        </p:nvGrpSpPr>
        <p:grpSpPr>
          <a:xfrm>
            <a:off x="291574" y="3634871"/>
            <a:ext cx="4355241" cy="1353042"/>
            <a:chOff x="6920319" y="2510783"/>
            <a:chExt cx="2735270" cy="1353042"/>
          </a:xfrm>
        </p:grpSpPr>
        <p:sp>
          <p:nvSpPr>
            <p:cNvPr id="5" name="Google Shape;354;p31">
              <a:extLst>
                <a:ext uri="{FF2B5EF4-FFF2-40B4-BE49-F238E27FC236}">
                  <a16:creationId xmlns:a16="http://schemas.microsoft.com/office/drawing/2014/main" id="{9E549B7F-95EA-89EC-B836-705614A30F70}"/>
                </a:ext>
              </a:extLst>
            </p:cNvPr>
            <p:cNvSpPr txBox="1"/>
            <p:nvPr/>
          </p:nvSpPr>
          <p:spPr>
            <a:xfrm>
              <a:off x="7107689" y="2510783"/>
              <a:ext cx="2547900" cy="1353042"/>
            </a:xfrm>
            <a:prstGeom prst="rect">
              <a:avLst/>
            </a:prstGeom>
            <a:noFill/>
            <a:ln>
              <a:noFill/>
            </a:ln>
          </p:spPr>
          <p:txBody>
            <a:bodyPr spcFirstLastPara="1" wrap="square" lIns="68600" tIns="34300" rIns="68600" bIns="34300" anchor="t" anchorCtr="0">
              <a:noAutofit/>
            </a:bodyPr>
            <a:lstStyle/>
            <a:p>
              <a:pPr lvl="0"/>
              <a:r>
                <a:rPr lang="en-US" dirty="0"/>
                <a:t>Between 2015 and 2022, the impact of increased homicides resulted in a loss of 324 billion pesos (US$16 billion) in foreign direct investment.</a:t>
              </a:r>
              <a:endParaRPr lang="en-AU" dirty="0"/>
            </a:p>
          </p:txBody>
        </p:sp>
        <p:pic>
          <p:nvPicPr>
            <p:cNvPr id="6" name="Google Shape;355;p31">
              <a:extLst>
                <a:ext uri="{FF2B5EF4-FFF2-40B4-BE49-F238E27FC236}">
                  <a16:creationId xmlns:a16="http://schemas.microsoft.com/office/drawing/2014/main" id="{8C03AF70-0978-6ED1-1DA4-9568336F555D}"/>
                </a:ext>
              </a:extLst>
            </p:cNvPr>
            <p:cNvPicPr preferRelativeResize="0"/>
            <p:nvPr/>
          </p:nvPicPr>
          <p:blipFill rotWithShape="1">
            <a:blip r:embed="rId4">
              <a:alphaModFix/>
            </a:blip>
            <a:srcRect/>
            <a:stretch/>
          </p:blipFill>
          <p:spPr>
            <a:xfrm>
              <a:off x="6920319" y="2580870"/>
              <a:ext cx="119782" cy="191173"/>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000"/>
                                        <p:tgtEl>
                                          <p:spTgt spid="3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2"/>
          <p:cNvSpPr txBox="1"/>
          <p:nvPr/>
        </p:nvSpPr>
        <p:spPr>
          <a:xfrm>
            <a:off x="167474" y="198575"/>
            <a:ext cx="8112229" cy="18952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State MPI score and per capita expenditure on domestic security and justice, 2022</a:t>
            </a:r>
            <a:endParaRPr sz="2000" b="1" cap="none" dirty="0">
              <a:solidFill>
                <a:schemeClr val="dk1"/>
              </a:solidFill>
              <a:latin typeface="Arial"/>
              <a:ea typeface="Arial"/>
              <a:cs typeface="Arial"/>
              <a:sym typeface="Arial"/>
            </a:endParaRPr>
          </a:p>
        </p:txBody>
      </p:sp>
      <p:grpSp>
        <p:nvGrpSpPr>
          <p:cNvPr id="362" name="Google Shape;362;p32"/>
          <p:cNvGrpSpPr/>
          <p:nvPr/>
        </p:nvGrpSpPr>
        <p:grpSpPr>
          <a:xfrm>
            <a:off x="223522" y="884675"/>
            <a:ext cx="3872015" cy="936104"/>
            <a:chOff x="6920319" y="1700800"/>
            <a:chExt cx="3157760" cy="936104"/>
          </a:xfrm>
        </p:grpSpPr>
        <p:sp>
          <p:nvSpPr>
            <p:cNvPr id="363" name="Google Shape;363;p32"/>
            <p:cNvSpPr txBox="1"/>
            <p:nvPr/>
          </p:nvSpPr>
          <p:spPr>
            <a:xfrm>
              <a:off x="7116863" y="1700800"/>
              <a:ext cx="2961216" cy="936104"/>
            </a:xfrm>
            <a:prstGeom prst="rect">
              <a:avLst/>
            </a:prstGeom>
            <a:noFill/>
            <a:ln>
              <a:noFill/>
            </a:ln>
          </p:spPr>
          <p:txBody>
            <a:bodyPr spcFirstLastPara="1" wrap="square" lIns="68600" tIns="34300" rIns="68600" bIns="34300" anchor="t" anchorCtr="0">
              <a:noAutofit/>
            </a:bodyPr>
            <a:lstStyle/>
            <a:p>
              <a:pPr lvl="0"/>
              <a:r>
                <a:rPr lang="en-US" dirty="0">
                  <a:solidFill>
                    <a:schemeClr val="dk1"/>
                  </a:solidFill>
                </a:rPr>
                <a:t>T</a:t>
              </a:r>
              <a:r>
                <a:rPr lang="en-US" dirty="0"/>
                <a:t>he per capita economic impact varies significantly across states last year, ranging from 11,377 pesos in Yucatán to 102,659 pesos in Colima. </a:t>
              </a:r>
              <a:endParaRPr dirty="0">
                <a:solidFill>
                  <a:srgbClr val="0B1107"/>
                </a:solidFill>
              </a:endParaRPr>
            </a:p>
          </p:txBody>
        </p:sp>
        <p:pic>
          <p:nvPicPr>
            <p:cNvPr id="364" name="Google Shape;364;p32"/>
            <p:cNvPicPr preferRelativeResize="0"/>
            <p:nvPr/>
          </p:nvPicPr>
          <p:blipFill rotWithShape="1">
            <a:blip r:embed="rId3">
              <a:alphaModFix/>
            </a:blip>
            <a:srcRect/>
            <a:stretch/>
          </p:blipFill>
          <p:spPr>
            <a:xfrm>
              <a:off x="6920319" y="1750220"/>
              <a:ext cx="119778" cy="191173"/>
            </a:xfrm>
            <a:prstGeom prst="rect">
              <a:avLst/>
            </a:prstGeom>
            <a:noFill/>
            <a:ln>
              <a:noFill/>
            </a:ln>
          </p:spPr>
        </p:pic>
      </p:grpSp>
      <p:grpSp>
        <p:nvGrpSpPr>
          <p:cNvPr id="3" name="Group 2">
            <a:extLst>
              <a:ext uri="{FF2B5EF4-FFF2-40B4-BE49-F238E27FC236}">
                <a16:creationId xmlns:a16="http://schemas.microsoft.com/office/drawing/2014/main" id="{00000000-0008-0000-1900-000002000000}"/>
              </a:ext>
            </a:extLst>
          </p:cNvPr>
          <p:cNvGrpSpPr/>
          <p:nvPr/>
        </p:nvGrpSpPr>
        <p:grpSpPr>
          <a:xfrm>
            <a:off x="4095538" y="714895"/>
            <a:ext cx="4628670" cy="4005954"/>
            <a:chOff x="0" y="0"/>
            <a:chExt cx="7536603" cy="6494565"/>
          </a:xfrm>
        </p:grpSpPr>
        <p:grpSp>
          <p:nvGrpSpPr>
            <p:cNvPr id="5" name="Group 4">
              <a:extLst>
                <a:ext uri="{FF2B5EF4-FFF2-40B4-BE49-F238E27FC236}">
                  <a16:creationId xmlns:a16="http://schemas.microsoft.com/office/drawing/2014/main" id="{00000000-0008-0000-1900-000003000000}"/>
                </a:ext>
              </a:extLst>
            </p:cNvPr>
            <p:cNvGrpSpPr/>
            <p:nvPr/>
          </p:nvGrpSpPr>
          <p:grpSpPr>
            <a:xfrm>
              <a:off x="0" y="0"/>
              <a:ext cx="7536603" cy="6494565"/>
              <a:chOff x="0" y="0"/>
              <a:chExt cx="7500031" cy="6402844"/>
            </a:xfrm>
          </p:grpSpPr>
          <p:grpSp>
            <p:nvGrpSpPr>
              <p:cNvPr id="18" name="Group 17">
                <a:extLst>
                  <a:ext uri="{FF2B5EF4-FFF2-40B4-BE49-F238E27FC236}">
                    <a16:creationId xmlns:a16="http://schemas.microsoft.com/office/drawing/2014/main" id="{00000000-0008-0000-1900-000005000000}"/>
                  </a:ext>
                </a:extLst>
              </p:cNvPr>
              <p:cNvGrpSpPr/>
              <p:nvPr/>
            </p:nvGrpSpPr>
            <p:grpSpPr>
              <a:xfrm>
                <a:off x="0" y="0"/>
                <a:ext cx="7500031" cy="6402844"/>
                <a:chOff x="0" y="0"/>
                <a:chExt cx="7536535" cy="6494585"/>
              </a:xfrm>
            </p:grpSpPr>
            <p:graphicFrame>
              <p:nvGraphicFramePr>
                <p:cNvPr id="22" name="Chart 21">
                  <a:extLst>
                    <a:ext uri="{FF2B5EF4-FFF2-40B4-BE49-F238E27FC236}">
                      <a16:creationId xmlns:a16="http://schemas.microsoft.com/office/drawing/2014/main" id="{00000000-0008-0000-1900-000009000000}"/>
                    </a:ext>
                  </a:extLst>
                </p:cNvPr>
                <p:cNvGraphicFramePr>
                  <a:graphicFrameLocks/>
                </p:cNvGraphicFramePr>
                <p:nvPr>
                  <p:extLst>
                    <p:ext uri="{D42A27DB-BD31-4B8C-83A1-F6EECF244321}">
                      <p14:modId xmlns:p14="http://schemas.microsoft.com/office/powerpoint/2010/main" val="2001142978"/>
                    </p:ext>
                  </p:extLst>
                </p:nvPr>
              </p:nvGraphicFramePr>
              <p:xfrm>
                <a:off x="0" y="16092"/>
                <a:ext cx="4542118" cy="64784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00000000-0008-0000-1900-00000A000000}"/>
                    </a:ext>
                  </a:extLst>
                </p:cNvPr>
                <p:cNvGraphicFramePr>
                  <a:graphicFrameLocks/>
                </p:cNvGraphicFramePr>
                <p:nvPr>
                  <p:extLst>
                    <p:ext uri="{D42A27DB-BD31-4B8C-83A1-F6EECF244321}">
                      <p14:modId xmlns:p14="http://schemas.microsoft.com/office/powerpoint/2010/main" val="1872758647"/>
                    </p:ext>
                  </p:extLst>
                </p:nvPr>
              </p:nvGraphicFramePr>
              <p:xfrm>
                <a:off x="4538169" y="0"/>
                <a:ext cx="2998366" cy="6460577"/>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19" name="Group 18">
                <a:extLst>
                  <a:ext uri="{FF2B5EF4-FFF2-40B4-BE49-F238E27FC236}">
                    <a16:creationId xmlns:a16="http://schemas.microsoft.com/office/drawing/2014/main" id="{00000000-0008-0000-1900-000006000000}"/>
                  </a:ext>
                </a:extLst>
              </p:cNvPr>
              <p:cNvGrpSpPr/>
              <p:nvPr/>
            </p:nvGrpSpPr>
            <p:grpSpPr>
              <a:xfrm>
                <a:off x="1943149" y="5859032"/>
                <a:ext cx="2307615" cy="289665"/>
                <a:chOff x="1943149" y="5859032"/>
                <a:chExt cx="2307615" cy="289665"/>
              </a:xfrm>
            </p:grpSpPr>
            <p:sp>
              <p:nvSpPr>
                <p:cNvPr id="20" name="TextBox 1">
                  <a:extLst>
                    <a:ext uri="{FF2B5EF4-FFF2-40B4-BE49-F238E27FC236}">
                      <a16:creationId xmlns:a16="http://schemas.microsoft.com/office/drawing/2014/main" id="{00000000-0008-0000-1900-000007000000}"/>
                    </a:ext>
                  </a:extLst>
                </p:cNvPr>
                <p:cNvSpPr txBox="1"/>
                <p:nvPr/>
              </p:nvSpPr>
              <p:spPr>
                <a:xfrm rot="16200000">
                  <a:off x="3634797" y="5518128"/>
                  <a:ext cx="275063" cy="956871"/>
                </a:xfrm>
                <a:prstGeom prst="rect">
                  <a:avLst/>
                </a:prstGeom>
              </p:spPr>
              <p:txBody>
                <a:bodyPr vert="vert"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500" i="1" dirty="0">
                      <a:solidFill>
                        <a:schemeClr val="tx1">
                          <a:lumMod val="65000"/>
                          <a:lumOff val="35000"/>
                        </a:schemeClr>
                      </a:solidFill>
                      <a:latin typeface="+mj-lt"/>
                    </a:rPr>
                    <a:t>More Peaceful </a:t>
                  </a:r>
                  <a:r>
                    <a:rPr lang="en-AU" sz="500" i="1" dirty="0">
                      <a:solidFill>
                        <a:schemeClr val="tx1">
                          <a:lumMod val="65000"/>
                          <a:lumOff val="35000"/>
                        </a:schemeClr>
                      </a:solidFill>
                      <a:latin typeface="+mj-lt"/>
                      <a:sym typeface="Wingdings" panose="05000000000000000000" pitchFamily="2" charset="2"/>
                    </a:rPr>
                    <a:t></a:t>
                  </a:r>
                  <a:endParaRPr lang="en-AU" sz="500" i="1" dirty="0">
                    <a:solidFill>
                      <a:schemeClr val="tx1">
                        <a:lumMod val="65000"/>
                        <a:lumOff val="35000"/>
                      </a:schemeClr>
                    </a:solidFill>
                    <a:latin typeface="+mj-lt"/>
                  </a:endParaRPr>
                </a:p>
              </p:txBody>
            </p:sp>
            <p:sp>
              <p:nvSpPr>
                <p:cNvPr id="21" name="TextBox 1">
                  <a:extLst>
                    <a:ext uri="{FF2B5EF4-FFF2-40B4-BE49-F238E27FC236}">
                      <a16:creationId xmlns:a16="http://schemas.microsoft.com/office/drawing/2014/main" id="{00000000-0008-0000-1900-000008000000}"/>
                    </a:ext>
                  </a:extLst>
                </p:cNvPr>
                <p:cNvSpPr txBox="1"/>
                <p:nvPr/>
              </p:nvSpPr>
              <p:spPr>
                <a:xfrm rot="16200000">
                  <a:off x="2326824" y="5478918"/>
                  <a:ext cx="286104" cy="1053453"/>
                </a:xfrm>
                <a:prstGeom prst="rect">
                  <a:avLst/>
                </a:prstGeom>
              </p:spPr>
              <p:txBody>
                <a:bodyPr vert="vert"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AU" sz="500" i="1" dirty="0">
                      <a:solidFill>
                        <a:schemeClr val="tx1">
                          <a:lumMod val="65000"/>
                          <a:lumOff val="35000"/>
                        </a:schemeClr>
                      </a:solidFill>
                      <a:latin typeface="+mj-lt"/>
                      <a:sym typeface="Wingdings" panose="05000000000000000000" pitchFamily="2" charset="2"/>
                    </a:rPr>
                    <a:t> Less</a:t>
                  </a:r>
                  <a:r>
                    <a:rPr lang="en-AU" sz="500" i="1" dirty="0">
                      <a:solidFill>
                        <a:schemeClr val="tx1">
                          <a:lumMod val="65000"/>
                          <a:lumOff val="35000"/>
                        </a:schemeClr>
                      </a:solidFill>
                      <a:latin typeface="+mj-lt"/>
                    </a:rPr>
                    <a:t> Peaceful </a:t>
                  </a:r>
                </a:p>
              </p:txBody>
            </p:sp>
          </p:grpSp>
        </p:grpSp>
        <p:cxnSp>
          <p:nvCxnSpPr>
            <p:cNvPr id="6" name="Straight Connector 5">
              <a:extLst>
                <a:ext uri="{FF2B5EF4-FFF2-40B4-BE49-F238E27FC236}">
                  <a16:creationId xmlns:a16="http://schemas.microsoft.com/office/drawing/2014/main" id="{00000000-0008-0000-1900-000004000000}"/>
                </a:ext>
              </a:extLst>
            </p:cNvPr>
            <p:cNvCxnSpPr/>
            <p:nvPr/>
          </p:nvCxnSpPr>
          <p:spPr>
            <a:xfrm flipH="1">
              <a:off x="5732731" y="486024"/>
              <a:ext cx="5862" cy="5216222"/>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oogle Shape;362;p32">
            <a:extLst>
              <a:ext uri="{FF2B5EF4-FFF2-40B4-BE49-F238E27FC236}">
                <a16:creationId xmlns:a16="http://schemas.microsoft.com/office/drawing/2014/main" id="{EB217C3D-EABD-0913-0FF7-78E27CD4E9E5}"/>
              </a:ext>
            </a:extLst>
          </p:cNvPr>
          <p:cNvGrpSpPr/>
          <p:nvPr/>
        </p:nvGrpSpPr>
        <p:grpSpPr>
          <a:xfrm>
            <a:off x="223523" y="2155356"/>
            <a:ext cx="3872014" cy="936104"/>
            <a:chOff x="6920319" y="1700800"/>
            <a:chExt cx="3157760" cy="936104"/>
          </a:xfrm>
        </p:grpSpPr>
        <p:sp>
          <p:nvSpPr>
            <p:cNvPr id="25" name="Google Shape;363;p32">
              <a:extLst>
                <a:ext uri="{FF2B5EF4-FFF2-40B4-BE49-F238E27FC236}">
                  <a16:creationId xmlns:a16="http://schemas.microsoft.com/office/drawing/2014/main" id="{A49264D8-73D1-C0D8-B004-3788C646225D}"/>
                </a:ext>
              </a:extLst>
            </p:cNvPr>
            <p:cNvSpPr txBox="1"/>
            <p:nvPr/>
          </p:nvSpPr>
          <p:spPr>
            <a:xfrm>
              <a:off x="7116863" y="1700800"/>
              <a:ext cx="2961216" cy="936104"/>
            </a:xfrm>
            <a:prstGeom prst="rect">
              <a:avLst/>
            </a:prstGeom>
            <a:noFill/>
            <a:ln>
              <a:noFill/>
            </a:ln>
          </p:spPr>
          <p:txBody>
            <a:bodyPr spcFirstLastPara="1" wrap="square" lIns="68600" tIns="34300" rIns="68600" bIns="34300" anchor="t" anchorCtr="0">
              <a:noAutofit/>
            </a:bodyPr>
            <a:lstStyle/>
            <a:p>
              <a:pPr lvl="0"/>
              <a:r>
                <a:rPr lang="en-US" dirty="0"/>
                <a:t>States such as Baja California, Michoacán, Chihuahua and Guanajuato experience high levels of violence yet have a below-average per capita spending on domestic security and justice. </a:t>
              </a:r>
              <a:endParaRPr dirty="0">
                <a:solidFill>
                  <a:srgbClr val="0B1107"/>
                </a:solidFill>
              </a:endParaRPr>
            </a:p>
          </p:txBody>
        </p:sp>
        <p:pic>
          <p:nvPicPr>
            <p:cNvPr id="26" name="Google Shape;364;p32">
              <a:extLst>
                <a:ext uri="{FF2B5EF4-FFF2-40B4-BE49-F238E27FC236}">
                  <a16:creationId xmlns:a16="http://schemas.microsoft.com/office/drawing/2014/main" id="{9016DC93-D936-C265-69B7-0F3AFF85DCD1}"/>
                </a:ext>
              </a:extLst>
            </p:cNvPr>
            <p:cNvPicPr preferRelativeResize="0"/>
            <p:nvPr/>
          </p:nvPicPr>
          <p:blipFill rotWithShape="1">
            <a:blip r:embed="rId3">
              <a:alphaModFix/>
            </a:blip>
            <a:srcRect/>
            <a:stretch/>
          </p:blipFill>
          <p:spPr>
            <a:xfrm>
              <a:off x="6920319" y="1750220"/>
              <a:ext cx="119778" cy="191173"/>
            </a:xfrm>
            <a:prstGeom prst="rect">
              <a:avLst/>
            </a:prstGeom>
            <a:noFill/>
            <a:ln>
              <a:noFill/>
            </a:ln>
          </p:spPr>
        </p:pic>
      </p:grpSp>
      <p:grpSp>
        <p:nvGrpSpPr>
          <p:cNvPr id="27" name="Google Shape;362;p32">
            <a:extLst>
              <a:ext uri="{FF2B5EF4-FFF2-40B4-BE49-F238E27FC236}">
                <a16:creationId xmlns:a16="http://schemas.microsoft.com/office/drawing/2014/main" id="{3DAAD2F6-2169-59B0-F48A-4662CAA16163}"/>
              </a:ext>
            </a:extLst>
          </p:cNvPr>
          <p:cNvGrpSpPr/>
          <p:nvPr/>
        </p:nvGrpSpPr>
        <p:grpSpPr>
          <a:xfrm>
            <a:off x="223523" y="3530554"/>
            <a:ext cx="3872014" cy="936104"/>
            <a:chOff x="6920319" y="1700800"/>
            <a:chExt cx="3157760" cy="936104"/>
          </a:xfrm>
        </p:grpSpPr>
        <p:sp>
          <p:nvSpPr>
            <p:cNvPr id="28" name="Google Shape;363;p32">
              <a:extLst>
                <a:ext uri="{FF2B5EF4-FFF2-40B4-BE49-F238E27FC236}">
                  <a16:creationId xmlns:a16="http://schemas.microsoft.com/office/drawing/2014/main" id="{A65007A8-C1F3-FC04-1934-4A5BA3DEC48A}"/>
                </a:ext>
              </a:extLst>
            </p:cNvPr>
            <p:cNvSpPr txBox="1"/>
            <p:nvPr/>
          </p:nvSpPr>
          <p:spPr>
            <a:xfrm>
              <a:off x="7116863" y="1700800"/>
              <a:ext cx="2961216" cy="936104"/>
            </a:xfrm>
            <a:prstGeom prst="rect">
              <a:avLst/>
            </a:prstGeom>
            <a:noFill/>
            <a:ln>
              <a:noFill/>
            </a:ln>
          </p:spPr>
          <p:txBody>
            <a:bodyPr spcFirstLastPara="1" wrap="square" lIns="68600" tIns="34300" rIns="68600" bIns="34300" anchor="t" anchorCtr="0">
              <a:noAutofit/>
            </a:bodyPr>
            <a:lstStyle/>
            <a:p>
              <a:pPr lvl="0"/>
              <a:r>
                <a:rPr lang="en-US" dirty="0"/>
                <a:t>In contrast, Campeche is relatively peaceful yet dedicates an above-average level of per capita spending on domestic security and justice.</a:t>
              </a:r>
              <a:endParaRPr dirty="0">
                <a:solidFill>
                  <a:srgbClr val="0B1107"/>
                </a:solidFill>
              </a:endParaRPr>
            </a:p>
          </p:txBody>
        </p:sp>
        <p:pic>
          <p:nvPicPr>
            <p:cNvPr id="29" name="Google Shape;364;p32">
              <a:extLst>
                <a:ext uri="{FF2B5EF4-FFF2-40B4-BE49-F238E27FC236}">
                  <a16:creationId xmlns:a16="http://schemas.microsoft.com/office/drawing/2014/main" id="{BDB44A01-892F-457B-6857-42687FE97558}"/>
                </a:ext>
              </a:extLst>
            </p:cNvPr>
            <p:cNvPicPr preferRelativeResize="0"/>
            <p:nvPr/>
          </p:nvPicPr>
          <p:blipFill rotWithShape="1">
            <a:blip r:embed="rId3">
              <a:alphaModFix/>
            </a:blip>
            <a:srcRect/>
            <a:stretch/>
          </p:blipFill>
          <p:spPr>
            <a:xfrm>
              <a:off x="6920319" y="1750220"/>
              <a:ext cx="119778" cy="191173"/>
            </a:xfrm>
            <a:prstGeom prst="rect">
              <a:avLst/>
            </a:prstGeom>
            <a:noFill/>
            <a:ln>
              <a:noFill/>
            </a:ln>
          </p:spPr>
        </p:pic>
      </p:gr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5AAE2"/>
        </a:solidFill>
        <a:effectLst/>
      </p:bgPr>
    </p:bg>
    <p:spTree>
      <p:nvGrpSpPr>
        <p:cNvPr id="1" name="Shape 369"/>
        <p:cNvGrpSpPr/>
        <p:nvPr/>
      </p:nvGrpSpPr>
      <p:grpSpPr>
        <a:xfrm>
          <a:off x="0" y="0"/>
          <a:ext cx="0" cy="0"/>
          <a:chOff x="0" y="0"/>
          <a:chExt cx="0" cy="0"/>
        </a:xfrm>
      </p:grpSpPr>
      <p:sp>
        <p:nvSpPr>
          <p:cNvPr id="370" name="Google Shape;370;p33"/>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2251" b="1">
              <a:solidFill>
                <a:srgbClr val="0681C4"/>
              </a:solidFill>
              <a:latin typeface="Arial"/>
              <a:ea typeface="Arial"/>
              <a:cs typeface="Arial"/>
              <a:sym typeface="Arial"/>
            </a:endParaRPr>
          </a:p>
        </p:txBody>
      </p:sp>
      <p:sp>
        <p:nvSpPr>
          <p:cNvPr id="371" name="Google Shape;371;p33"/>
          <p:cNvSpPr txBox="1"/>
          <p:nvPr/>
        </p:nvSpPr>
        <p:spPr>
          <a:xfrm>
            <a:off x="431800" y="1744436"/>
            <a:ext cx="3241842" cy="1407837"/>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None/>
            </a:pPr>
            <a:r>
              <a:rPr lang="en-US" sz="7000" b="1" spc="-300" dirty="0">
                <a:solidFill>
                  <a:schemeClr val="lt1"/>
                </a:solidFill>
              </a:rPr>
              <a:t>Positive Peace</a:t>
            </a:r>
            <a:endParaRPr sz="7000" b="1" spc="-300" dirty="0">
              <a:solidFill>
                <a:schemeClr val="lt1"/>
              </a:solidFill>
              <a:latin typeface="Arial"/>
              <a:ea typeface="Arial"/>
              <a:cs typeface="Arial"/>
              <a:sym typeface="Arial"/>
            </a:endParaRPr>
          </a:p>
        </p:txBody>
      </p:sp>
      <p:sp>
        <p:nvSpPr>
          <p:cNvPr id="372" name="Google Shape;372;p33"/>
          <p:cNvSpPr txBox="1"/>
          <p:nvPr/>
        </p:nvSpPr>
        <p:spPr>
          <a:xfrm>
            <a:off x="431800" y="1001596"/>
            <a:ext cx="639900" cy="324600"/>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None/>
            </a:pPr>
            <a:r>
              <a:rPr lang="en-US" sz="3600" b="1" dirty="0">
                <a:solidFill>
                  <a:schemeClr val="lt1"/>
                </a:solidFill>
                <a:latin typeface="Arial"/>
                <a:ea typeface="Arial"/>
                <a:cs typeface="Arial"/>
                <a:sym typeface="Arial"/>
              </a:rPr>
              <a:t>0</a:t>
            </a:r>
            <a:r>
              <a:rPr lang="en-US" sz="3600" b="1" dirty="0">
                <a:solidFill>
                  <a:schemeClr val="lt1"/>
                </a:solidFill>
              </a:rPr>
              <a:t>4</a:t>
            </a:r>
            <a:r>
              <a:rPr lang="en-US" sz="3600" b="1" dirty="0">
                <a:solidFill>
                  <a:schemeClr val="lt1"/>
                </a:solidFill>
                <a:latin typeface="Arial"/>
                <a:ea typeface="Arial"/>
                <a:cs typeface="Arial"/>
                <a:sym typeface="Arial"/>
              </a:rPr>
              <a:t>.</a:t>
            </a:r>
            <a:endParaRPr sz="3600" b="1" dirty="0">
              <a:solidFill>
                <a:schemeClr val="lt1"/>
              </a:solidFill>
              <a:latin typeface="Arial"/>
              <a:ea typeface="Arial"/>
              <a:cs typeface="Arial"/>
              <a:sym typeface="Arial"/>
            </a:endParaRP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5"/>
          <p:cNvSpPr txBox="1"/>
          <p:nvPr/>
        </p:nvSpPr>
        <p:spPr>
          <a:xfrm>
            <a:off x="167475" y="198575"/>
            <a:ext cx="71967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Positive Peace in Mexico, 2009-2022</a:t>
            </a:r>
            <a:endParaRPr sz="2000" b="1" cap="none" dirty="0">
              <a:solidFill>
                <a:schemeClr val="dk1"/>
              </a:solidFill>
              <a:latin typeface="Arial"/>
              <a:ea typeface="Arial"/>
              <a:cs typeface="Arial"/>
              <a:sym typeface="Arial"/>
            </a:endParaRPr>
          </a:p>
        </p:txBody>
      </p:sp>
      <p:grpSp>
        <p:nvGrpSpPr>
          <p:cNvPr id="392" name="Google Shape;392;p35"/>
          <p:cNvGrpSpPr/>
          <p:nvPr/>
        </p:nvGrpSpPr>
        <p:grpSpPr>
          <a:xfrm>
            <a:off x="266075" y="721425"/>
            <a:ext cx="3582022" cy="1511826"/>
            <a:chOff x="6360638" y="1427400"/>
            <a:chExt cx="3587044" cy="1511826"/>
          </a:xfrm>
        </p:grpSpPr>
        <p:sp>
          <p:nvSpPr>
            <p:cNvPr id="393" name="Google Shape;393;p35"/>
            <p:cNvSpPr txBox="1"/>
            <p:nvPr/>
          </p:nvSpPr>
          <p:spPr>
            <a:xfrm>
              <a:off x="6597267" y="1427400"/>
              <a:ext cx="3350415" cy="1511826"/>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AU" dirty="0">
                  <a:solidFill>
                    <a:schemeClr val="dk1"/>
                  </a:solidFill>
                </a:rPr>
                <a:t>Mexico’s Positive Peace score has worsened by 3.1% since 2009.</a:t>
              </a:r>
              <a:endParaRPr dirty="0">
                <a:solidFill>
                  <a:schemeClr val="dk1"/>
                </a:solidFill>
              </a:endParaRPr>
            </a:p>
            <a:p>
              <a:pPr marL="0" lvl="0" indent="0" algn="l" rtl="0">
                <a:lnSpc>
                  <a:spcPct val="100000"/>
                </a:lnSpc>
                <a:spcBef>
                  <a:spcPts val="0"/>
                </a:spcBef>
                <a:spcAft>
                  <a:spcPts val="0"/>
                </a:spcAft>
                <a:buNone/>
              </a:pPr>
              <a:endParaRPr i="1" dirty="0">
                <a:solidFill>
                  <a:schemeClr val="dk1"/>
                </a:solidFill>
              </a:endParaRPr>
            </a:p>
          </p:txBody>
        </p:sp>
        <p:pic>
          <p:nvPicPr>
            <p:cNvPr id="394" name="Google Shape;394;p35"/>
            <p:cNvPicPr preferRelativeResize="0"/>
            <p:nvPr/>
          </p:nvPicPr>
          <p:blipFill rotWithShape="1">
            <a:blip r:embed="rId3">
              <a:alphaModFix/>
            </a:blip>
            <a:srcRect/>
            <a:stretch/>
          </p:blipFill>
          <p:spPr>
            <a:xfrm>
              <a:off x="6360638" y="1476820"/>
              <a:ext cx="144205" cy="191173"/>
            </a:xfrm>
            <a:prstGeom prst="rect">
              <a:avLst/>
            </a:prstGeom>
            <a:noFill/>
            <a:ln>
              <a:noFill/>
            </a:ln>
          </p:spPr>
        </p:pic>
      </p:grpSp>
      <p:grpSp>
        <p:nvGrpSpPr>
          <p:cNvPr id="395" name="Google Shape;395;p35"/>
          <p:cNvGrpSpPr/>
          <p:nvPr/>
        </p:nvGrpSpPr>
        <p:grpSpPr>
          <a:xfrm>
            <a:off x="266060" y="1532506"/>
            <a:ext cx="3582037" cy="706400"/>
            <a:chOff x="6646174" y="1978750"/>
            <a:chExt cx="3587059" cy="706400"/>
          </a:xfrm>
        </p:grpSpPr>
        <p:sp>
          <p:nvSpPr>
            <p:cNvPr id="396" name="Google Shape;396;p35"/>
            <p:cNvSpPr txBox="1"/>
            <p:nvPr/>
          </p:nvSpPr>
          <p:spPr>
            <a:xfrm>
              <a:off x="6862364" y="1978750"/>
              <a:ext cx="3370869" cy="706400"/>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dirty="0"/>
                <a:t>The deterioration was driven by four Pillars of Positive Peace: </a:t>
              </a:r>
              <a:r>
                <a:rPr lang="en-US" i="1" dirty="0"/>
                <a:t>Well-Functioning Government</a:t>
              </a:r>
              <a:r>
                <a:rPr lang="en-US" dirty="0"/>
                <a:t>, </a:t>
              </a:r>
              <a:r>
                <a:rPr lang="en-US" i="1" dirty="0"/>
                <a:t>Low Levels of Corruption</a:t>
              </a:r>
              <a:r>
                <a:rPr lang="en-US" dirty="0"/>
                <a:t>, </a:t>
              </a:r>
              <a:r>
                <a:rPr lang="en-US" i="1" dirty="0"/>
                <a:t>Sound Business Environment</a:t>
              </a:r>
              <a:r>
                <a:rPr lang="en-US" dirty="0"/>
                <a:t> and </a:t>
              </a:r>
              <a:r>
                <a:rPr lang="en-US" i="1" dirty="0"/>
                <a:t>High Levels of Human Capital</a:t>
              </a:r>
              <a:r>
                <a:rPr lang="en-US" dirty="0"/>
                <a:t>. </a:t>
              </a:r>
              <a:endParaRPr dirty="0">
                <a:solidFill>
                  <a:schemeClr val="dk1"/>
                </a:solidFill>
              </a:endParaRPr>
            </a:p>
          </p:txBody>
        </p:sp>
        <p:pic>
          <p:nvPicPr>
            <p:cNvPr id="397" name="Google Shape;397;p35"/>
            <p:cNvPicPr preferRelativeResize="0"/>
            <p:nvPr/>
          </p:nvPicPr>
          <p:blipFill rotWithShape="1">
            <a:blip r:embed="rId3">
              <a:alphaModFix/>
            </a:blip>
            <a:srcRect/>
            <a:stretch/>
          </p:blipFill>
          <p:spPr>
            <a:xfrm>
              <a:off x="6646174" y="2060170"/>
              <a:ext cx="131742" cy="191173"/>
            </a:xfrm>
            <a:prstGeom prst="rect">
              <a:avLst/>
            </a:prstGeom>
            <a:noFill/>
            <a:ln>
              <a:noFill/>
            </a:ln>
          </p:spPr>
        </p:pic>
      </p:grpSp>
      <p:graphicFrame>
        <p:nvGraphicFramePr>
          <p:cNvPr id="2" name="Chart 1">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1537844429"/>
              </p:ext>
            </p:extLst>
          </p:nvPr>
        </p:nvGraphicFramePr>
        <p:xfrm>
          <a:off x="3932428" y="982365"/>
          <a:ext cx="5051552" cy="3092495"/>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oogle Shape;395;p35">
            <a:extLst>
              <a:ext uri="{FF2B5EF4-FFF2-40B4-BE49-F238E27FC236}">
                <a16:creationId xmlns:a16="http://schemas.microsoft.com/office/drawing/2014/main" id="{4ACD08A3-687A-4B2E-6FBB-38A98BC9AFE9}"/>
              </a:ext>
            </a:extLst>
          </p:cNvPr>
          <p:cNvGrpSpPr/>
          <p:nvPr/>
        </p:nvGrpSpPr>
        <p:grpSpPr>
          <a:xfrm>
            <a:off x="266060" y="3156939"/>
            <a:ext cx="3582037" cy="706400"/>
            <a:chOff x="6646174" y="1978750"/>
            <a:chExt cx="3587059" cy="706400"/>
          </a:xfrm>
        </p:grpSpPr>
        <p:sp>
          <p:nvSpPr>
            <p:cNvPr id="4" name="Google Shape;396;p35">
              <a:extLst>
                <a:ext uri="{FF2B5EF4-FFF2-40B4-BE49-F238E27FC236}">
                  <a16:creationId xmlns:a16="http://schemas.microsoft.com/office/drawing/2014/main" id="{63CC7B1A-76A6-3279-3D14-5EC6E197431C}"/>
                </a:ext>
              </a:extLst>
            </p:cNvPr>
            <p:cNvSpPr txBox="1"/>
            <p:nvPr/>
          </p:nvSpPr>
          <p:spPr>
            <a:xfrm>
              <a:off x="6862364" y="1978750"/>
              <a:ext cx="3370869" cy="706400"/>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dirty="0"/>
                <a:t>This deterioration contrasts with an average improvement of 1.2% among Mexico’s neighbors in the wider Central America and the Caribbean region.</a:t>
              </a:r>
              <a:endParaRPr dirty="0">
                <a:solidFill>
                  <a:schemeClr val="dk1"/>
                </a:solidFill>
              </a:endParaRPr>
            </a:p>
          </p:txBody>
        </p:sp>
        <p:pic>
          <p:nvPicPr>
            <p:cNvPr id="5" name="Google Shape;397;p35">
              <a:extLst>
                <a:ext uri="{FF2B5EF4-FFF2-40B4-BE49-F238E27FC236}">
                  <a16:creationId xmlns:a16="http://schemas.microsoft.com/office/drawing/2014/main" id="{7C2C1F20-1214-EF76-D8B6-3A1F969BAD6D}"/>
                </a:ext>
              </a:extLst>
            </p:cNvPr>
            <p:cNvPicPr preferRelativeResize="0"/>
            <p:nvPr/>
          </p:nvPicPr>
          <p:blipFill rotWithShape="1">
            <a:blip r:embed="rId3">
              <a:alphaModFix/>
            </a:blip>
            <a:srcRect/>
            <a:stretch/>
          </p:blipFill>
          <p:spPr>
            <a:xfrm>
              <a:off x="6646174" y="2060170"/>
              <a:ext cx="131742" cy="191173"/>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1000"/>
                                        <p:tgtEl>
                                          <p:spTgt spid="3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5"/>
          <p:cNvSpPr txBox="1"/>
          <p:nvPr/>
        </p:nvSpPr>
        <p:spPr>
          <a:xfrm>
            <a:off x="167475" y="198575"/>
            <a:ext cx="71967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Positive Peace by state, 2020</a:t>
            </a:r>
            <a:endParaRPr sz="2000" b="1" cap="none" dirty="0">
              <a:solidFill>
                <a:schemeClr val="dk1"/>
              </a:solidFill>
              <a:latin typeface="Arial"/>
              <a:ea typeface="Arial"/>
              <a:cs typeface="Arial"/>
              <a:sym typeface="Arial"/>
            </a:endParaRPr>
          </a:p>
        </p:txBody>
      </p:sp>
      <p:grpSp>
        <p:nvGrpSpPr>
          <p:cNvPr id="392" name="Google Shape;392;p35"/>
          <p:cNvGrpSpPr/>
          <p:nvPr/>
        </p:nvGrpSpPr>
        <p:grpSpPr>
          <a:xfrm>
            <a:off x="266090" y="1060718"/>
            <a:ext cx="3582022" cy="1511826"/>
            <a:chOff x="6360638" y="1427400"/>
            <a:chExt cx="3587044" cy="1511826"/>
          </a:xfrm>
        </p:grpSpPr>
        <p:sp>
          <p:nvSpPr>
            <p:cNvPr id="393" name="Google Shape;393;p35"/>
            <p:cNvSpPr txBox="1"/>
            <p:nvPr/>
          </p:nvSpPr>
          <p:spPr>
            <a:xfrm>
              <a:off x="6597267" y="1427400"/>
              <a:ext cx="3350415" cy="1511826"/>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US" dirty="0">
                  <a:solidFill>
                    <a:schemeClr val="dk1"/>
                  </a:solidFill>
                </a:rPr>
                <a:t>The sub-national Mexico Positive Peace Index (MPPI) showed substantial variation across Mexico’s states.</a:t>
              </a:r>
              <a:endParaRPr i="1" dirty="0">
                <a:solidFill>
                  <a:schemeClr val="dk1"/>
                </a:solidFill>
              </a:endParaRPr>
            </a:p>
          </p:txBody>
        </p:sp>
        <p:pic>
          <p:nvPicPr>
            <p:cNvPr id="394" name="Google Shape;394;p35"/>
            <p:cNvPicPr preferRelativeResize="0"/>
            <p:nvPr/>
          </p:nvPicPr>
          <p:blipFill rotWithShape="1">
            <a:blip r:embed="rId3">
              <a:alphaModFix/>
            </a:blip>
            <a:srcRect/>
            <a:stretch/>
          </p:blipFill>
          <p:spPr>
            <a:xfrm>
              <a:off x="6360638" y="1476820"/>
              <a:ext cx="144205" cy="191173"/>
            </a:xfrm>
            <a:prstGeom prst="rect">
              <a:avLst/>
            </a:prstGeom>
            <a:noFill/>
            <a:ln>
              <a:noFill/>
            </a:ln>
          </p:spPr>
        </p:pic>
      </p:grpSp>
      <p:grpSp>
        <p:nvGrpSpPr>
          <p:cNvPr id="395" name="Google Shape;395;p35"/>
          <p:cNvGrpSpPr/>
          <p:nvPr/>
        </p:nvGrpSpPr>
        <p:grpSpPr>
          <a:xfrm>
            <a:off x="266090" y="2277221"/>
            <a:ext cx="3582037" cy="706400"/>
            <a:chOff x="6646174" y="1978750"/>
            <a:chExt cx="3587059" cy="706400"/>
          </a:xfrm>
        </p:grpSpPr>
        <p:sp>
          <p:nvSpPr>
            <p:cNvPr id="396" name="Google Shape;396;p35"/>
            <p:cNvSpPr txBox="1"/>
            <p:nvPr/>
          </p:nvSpPr>
          <p:spPr>
            <a:xfrm>
              <a:off x="6862364" y="1978750"/>
              <a:ext cx="3370869" cy="706400"/>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AU" dirty="0">
                  <a:solidFill>
                    <a:schemeClr val="dk1"/>
                  </a:solidFill>
                </a:rPr>
                <a:t>Querétaro, </a:t>
              </a:r>
              <a:r>
                <a:rPr lang="en-US" dirty="0">
                  <a:solidFill>
                    <a:schemeClr val="dk1"/>
                  </a:solidFill>
                </a:rPr>
                <a:t>Baja California Sur and Aguascalientes had the strongest levels of Positive Peace, while Guerrero, Oaxaca and Morelos had the weakest.</a:t>
              </a:r>
            </a:p>
            <a:p>
              <a:pPr marL="0" lvl="0" indent="0" algn="l" rtl="0">
                <a:lnSpc>
                  <a:spcPct val="100000"/>
                </a:lnSpc>
                <a:spcBef>
                  <a:spcPts val="0"/>
                </a:spcBef>
                <a:spcAft>
                  <a:spcPts val="800"/>
                </a:spcAft>
                <a:buNone/>
              </a:pPr>
              <a:endParaRPr dirty="0">
                <a:solidFill>
                  <a:schemeClr val="dk1"/>
                </a:solidFill>
              </a:endParaRPr>
            </a:p>
          </p:txBody>
        </p:sp>
        <p:pic>
          <p:nvPicPr>
            <p:cNvPr id="397" name="Google Shape;397;p35"/>
            <p:cNvPicPr preferRelativeResize="0"/>
            <p:nvPr/>
          </p:nvPicPr>
          <p:blipFill rotWithShape="1">
            <a:blip r:embed="rId3">
              <a:alphaModFix/>
            </a:blip>
            <a:srcRect/>
            <a:stretch/>
          </p:blipFill>
          <p:spPr>
            <a:xfrm>
              <a:off x="6646174" y="2060170"/>
              <a:ext cx="131742" cy="191173"/>
            </a:xfrm>
            <a:prstGeom prst="rect">
              <a:avLst/>
            </a:prstGeom>
            <a:noFill/>
            <a:ln>
              <a:noFill/>
            </a:ln>
          </p:spPr>
        </p:pic>
      </p:grpSp>
      <p:pic>
        <p:nvPicPr>
          <p:cNvPr id="3" name="Picture 2">
            <a:extLst>
              <a:ext uri="{FF2B5EF4-FFF2-40B4-BE49-F238E27FC236}">
                <a16:creationId xmlns:a16="http://schemas.microsoft.com/office/drawing/2014/main" id="{0774A6FB-AE47-6ECA-0D91-36A387F143A5}"/>
              </a:ext>
            </a:extLst>
          </p:cNvPr>
          <p:cNvPicPr>
            <a:picLocks noChangeAspect="1"/>
          </p:cNvPicPr>
          <p:nvPr/>
        </p:nvPicPr>
        <p:blipFill>
          <a:blip r:embed="rId4"/>
          <a:stretch>
            <a:fillRect/>
          </a:stretch>
        </p:blipFill>
        <p:spPr>
          <a:xfrm>
            <a:off x="4013935" y="898790"/>
            <a:ext cx="4627677" cy="3629917"/>
          </a:xfrm>
          <a:prstGeom prst="rect">
            <a:avLst/>
          </a:prstGeom>
        </p:spPr>
      </p:pic>
    </p:spTree>
    <p:extLst>
      <p:ext uri="{BB962C8B-B14F-4D97-AF65-F5344CB8AC3E}">
        <p14:creationId xmlns:p14="http://schemas.microsoft.com/office/powerpoint/2010/main" val="2953988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1000"/>
                                        <p:tgtEl>
                                          <p:spTgt spid="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6"/>
          <p:cNvSpPr txBox="1"/>
          <p:nvPr/>
        </p:nvSpPr>
        <p:spPr>
          <a:xfrm>
            <a:off x="167475" y="198575"/>
            <a:ext cx="71967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A decade of measuring and promoting Positive Peace</a:t>
            </a:r>
          </a:p>
        </p:txBody>
      </p:sp>
      <p:pic>
        <p:nvPicPr>
          <p:cNvPr id="3" name="Picture 2" descr="A picture containing diagram&#10;&#10;Description automatically generated">
            <a:extLst>
              <a:ext uri="{FF2B5EF4-FFF2-40B4-BE49-F238E27FC236}">
                <a16:creationId xmlns:a16="http://schemas.microsoft.com/office/drawing/2014/main" id="{E6A87B34-FE6A-A37B-78AA-C136A8611EA7}"/>
              </a:ext>
            </a:extLst>
          </p:cNvPr>
          <p:cNvPicPr>
            <a:picLocks noChangeAspect="1"/>
          </p:cNvPicPr>
          <p:nvPr/>
        </p:nvPicPr>
        <p:blipFill>
          <a:blip r:embed="rId3"/>
          <a:stretch>
            <a:fillRect/>
          </a:stretch>
        </p:blipFill>
        <p:spPr>
          <a:xfrm>
            <a:off x="286945" y="2419439"/>
            <a:ext cx="4633523" cy="1720602"/>
          </a:xfrm>
          <a:prstGeom prst="rect">
            <a:avLst/>
          </a:prstGeom>
        </p:spPr>
      </p:pic>
      <p:grpSp>
        <p:nvGrpSpPr>
          <p:cNvPr id="404" name="Google Shape;404;p36"/>
          <p:cNvGrpSpPr/>
          <p:nvPr/>
        </p:nvGrpSpPr>
        <p:grpSpPr>
          <a:xfrm>
            <a:off x="4937122" y="1035986"/>
            <a:ext cx="4115438" cy="1572596"/>
            <a:chOff x="6360638" y="1427400"/>
            <a:chExt cx="3841402" cy="1572596"/>
          </a:xfrm>
        </p:grpSpPr>
        <p:sp>
          <p:nvSpPr>
            <p:cNvPr id="405" name="Google Shape;405;p36"/>
            <p:cNvSpPr txBox="1"/>
            <p:nvPr/>
          </p:nvSpPr>
          <p:spPr>
            <a:xfrm>
              <a:off x="6597266" y="1427400"/>
              <a:ext cx="3604774" cy="1572596"/>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AU" dirty="0">
                  <a:solidFill>
                    <a:schemeClr val="dk1"/>
                  </a:solidFill>
                </a:rPr>
                <a:t>Rather than exclusively focusing on violence containment through public force, the MPI promotes Positive Peace, which emphasizes the </a:t>
              </a:r>
              <a:r>
                <a:rPr lang="en-US" i="1" dirty="0"/>
                <a:t>attitudes</a:t>
              </a:r>
              <a:r>
                <a:rPr lang="en-US" dirty="0"/>
                <a:t>, </a:t>
              </a:r>
              <a:r>
                <a:rPr lang="en-US" i="1" dirty="0"/>
                <a:t>institutions</a:t>
              </a:r>
              <a:r>
                <a:rPr lang="en-US" dirty="0"/>
                <a:t> and </a:t>
              </a:r>
              <a:r>
                <a:rPr lang="en-US" i="1" dirty="0"/>
                <a:t>structures</a:t>
              </a:r>
              <a:r>
                <a:rPr lang="en-US" dirty="0"/>
                <a:t> that create and sustain peaceful societies. </a:t>
              </a:r>
              <a:endParaRPr dirty="0">
                <a:solidFill>
                  <a:schemeClr val="dk1"/>
                </a:solidFill>
              </a:endParaRPr>
            </a:p>
            <a:p>
              <a:pPr marL="0" lvl="0" indent="0" algn="l" rtl="0">
                <a:lnSpc>
                  <a:spcPct val="100000"/>
                </a:lnSpc>
                <a:spcBef>
                  <a:spcPts val="0"/>
                </a:spcBef>
                <a:spcAft>
                  <a:spcPts val="0"/>
                </a:spcAft>
                <a:buNone/>
              </a:pPr>
              <a:endParaRPr dirty="0">
                <a:solidFill>
                  <a:schemeClr val="dk1"/>
                </a:solidFill>
              </a:endParaRPr>
            </a:p>
          </p:txBody>
        </p:sp>
        <p:pic>
          <p:nvPicPr>
            <p:cNvPr id="406" name="Google Shape;406;p36"/>
            <p:cNvPicPr preferRelativeResize="0"/>
            <p:nvPr/>
          </p:nvPicPr>
          <p:blipFill rotWithShape="1">
            <a:blip r:embed="rId4">
              <a:alphaModFix/>
            </a:blip>
            <a:srcRect/>
            <a:stretch/>
          </p:blipFill>
          <p:spPr>
            <a:xfrm>
              <a:off x="6360638" y="1476820"/>
              <a:ext cx="144205" cy="191173"/>
            </a:xfrm>
            <a:prstGeom prst="rect">
              <a:avLst/>
            </a:prstGeom>
            <a:noFill/>
            <a:ln>
              <a:noFill/>
            </a:ln>
          </p:spPr>
        </p:pic>
      </p:grpSp>
      <p:grpSp>
        <p:nvGrpSpPr>
          <p:cNvPr id="407" name="Google Shape;407;p36"/>
          <p:cNvGrpSpPr/>
          <p:nvPr/>
        </p:nvGrpSpPr>
        <p:grpSpPr>
          <a:xfrm>
            <a:off x="286945" y="1035986"/>
            <a:ext cx="4498415" cy="747174"/>
            <a:chOff x="6646174" y="2004150"/>
            <a:chExt cx="3688801" cy="747174"/>
          </a:xfrm>
        </p:grpSpPr>
        <p:sp>
          <p:nvSpPr>
            <p:cNvPr id="408" name="Google Shape;408;p36"/>
            <p:cNvSpPr txBox="1"/>
            <p:nvPr/>
          </p:nvSpPr>
          <p:spPr>
            <a:xfrm>
              <a:off x="6862364" y="2004150"/>
              <a:ext cx="3472611" cy="747174"/>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AU" dirty="0">
                  <a:solidFill>
                    <a:schemeClr val="dk1"/>
                  </a:solidFill>
                </a:rPr>
                <a:t>The MPI was first launched in 2013, as Mexico was entering its seventh year of its war on drugs. Since then, the dynamics of peace and violence in the country have changed substantially.</a:t>
              </a:r>
              <a:endParaRPr dirty="0">
                <a:solidFill>
                  <a:schemeClr val="dk1"/>
                </a:solidFill>
              </a:endParaRPr>
            </a:p>
            <a:p>
              <a:pPr marL="0" lvl="0" indent="0" algn="l" rtl="0">
                <a:lnSpc>
                  <a:spcPct val="100000"/>
                </a:lnSpc>
                <a:spcBef>
                  <a:spcPts val="800"/>
                </a:spcBef>
                <a:spcAft>
                  <a:spcPts val="800"/>
                </a:spcAft>
                <a:buNone/>
              </a:pPr>
              <a:endParaRPr dirty="0">
                <a:solidFill>
                  <a:schemeClr val="dk1"/>
                </a:solidFill>
              </a:endParaRPr>
            </a:p>
          </p:txBody>
        </p:sp>
        <p:pic>
          <p:nvPicPr>
            <p:cNvPr id="409" name="Google Shape;409;p36"/>
            <p:cNvPicPr preferRelativeResize="0"/>
            <p:nvPr/>
          </p:nvPicPr>
          <p:blipFill rotWithShape="1">
            <a:blip r:embed="rId4">
              <a:alphaModFix/>
            </a:blip>
            <a:srcRect/>
            <a:stretch/>
          </p:blipFill>
          <p:spPr>
            <a:xfrm>
              <a:off x="6646174" y="2060170"/>
              <a:ext cx="131742" cy="191173"/>
            </a:xfrm>
            <a:prstGeom prst="rect">
              <a:avLst/>
            </a:prstGeom>
            <a:noFill/>
            <a:ln>
              <a:noFill/>
            </a:ln>
          </p:spPr>
        </p:pic>
      </p:grpSp>
      <p:grpSp>
        <p:nvGrpSpPr>
          <p:cNvPr id="4" name="Google Shape;404;p36">
            <a:extLst>
              <a:ext uri="{FF2B5EF4-FFF2-40B4-BE49-F238E27FC236}">
                <a16:creationId xmlns:a16="http://schemas.microsoft.com/office/drawing/2014/main" id="{4672DF32-9367-93FC-0E9E-69DFE99E2BE5}"/>
              </a:ext>
            </a:extLst>
          </p:cNvPr>
          <p:cNvGrpSpPr/>
          <p:nvPr/>
        </p:nvGrpSpPr>
        <p:grpSpPr>
          <a:xfrm>
            <a:off x="4937122" y="2384295"/>
            <a:ext cx="3919933" cy="1572596"/>
            <a:chOff x="6360638" y="1427400"/>
            <a:chExt cx="3841402" cy="1572596"/>
          </a:xfrm>
        </p:grpSpPr>
        <p:sp>
          <p:nvSpPr>
            <p:cNvPr id="5" name="Google Shape;405;p36">
              <a:extLst>
                <a:ext uri="{FF2B5EF4-FFF2-40B4-BE49-F238E27FC236}">
                  <a16:creationId xmlns:a16="http://schemas.microsoft.com/office/drawing/2014/main" id="{170AB2EF-2944-415D-9A6D-EE23304BE02B}"/>
                </a:ext>
              </a:extLst>
            </p:cNvPr>
            <p:cNvSpPr txBox="1"/>
            <p:nvPr/>
          </p:nvSpPr>
          <p:spPr>
            <a:xfrm>
              <a:off x="6597266" y="1427400"/>
              <a:ext cx="3604774" cy="1572596"/>
            </a:xfrm>
            <a:prstGeom prst="rect">
              <a:avLst/>
            </a:prstGeom>
            <a:noFill/>
            <a:ln>
              <a:noFill/>
            </a:ln>
          </p:spPr>
          <p:txBody>
            <a:bodyPr spcFirstLastPara="1" wrap="square" lIns="68600" tIns="34300" rIns="68600" bIns="34300" anchor="t" anchorCtr="0">
              <a:noAutofit/>
            </a:bodyPr>
            <a:lstStyle/>
            <a:p>
              <a:pPr marL="0" lvl="0" indent="0" algn="l" rtl="0">
                <a:lnSpc>
                  <a:spcPct val="100000"/>
                </a:lnSpc>
                <a:spcBef>
                  <a:spcPts val="0"/>
                </a:spcBef>
                <a:spcAft>
                  <a:spcPts val="0"/>
                </a:spcAft>
                <a:buNone/>
              </a:pPr>
              <a:r>
                <a:rPr lang="en-AU" dirty="0">
                  <a:solidFill>
                    <a:schemeClr val="dk1"/>
                  </a:solidFill>
                </a:rPr>
                <a:t>Based on this platform, IEP has offered training in Positive Peace to thousands of stakeholders across Mexico over the past decade, including more than: </a:t>
              </a:r>
            </a:p>
            <a:p>
              <a:pPr marL="0" lvl="0" indent="0" algn="l" rtl="0">
                <a:lnSpc>
                  <a:spcPct val="100000"/>
                </a:lnSpc>
                <a:spcBef>
                  <a:spcPts val="0"/>
                </a:spcBef>
                <a:spcAft>
                  <a:spcPts val="0"/>
                </a:spcAft>
                <a:buNone/>
              </a:pPr>
              <a:endParaRPr lang="en-AU" dirty="0">
                <a:solidFill>
                  <a:schemeClr val="dk1"/>
                </a:solidFill>
              </a:endParaRPr>
            </a:p>
            <a:p>
              <a:pPr marL="285750" lvl="0" indent="-285750" algn="l" rtl="0">
                <a:lnSpc>
                  <a:spcPct val="100000"/>
                </a:lnSpc>
                <a:spcBef>
                  <a:spcPts val="0"/>
                </a:spcBef>
                <a:spcAft>
                  <a:spcPts val="0"/>
                </a:spcAft>
                <a:buFont typeface="Arial" panose="020B0604020202020204" pitchFamily="34" charset="0"/>
                <a:buChar char="•"/>
              </a:pPr>
              <a:r>
                <a:rPr lang="en-AU" dirty="0">
                  <a:solidFill>
                    <a:schemeClr val="dk1"/>
                  </a:solidFill>
                </a:rPr>
                <a:t>4,400 public servants</a:t>
              </a:r>
            </a:p>
            <a:p>
              <a:pPr marL="285750" lvl="0" indent="-285750" algn="l" rtl="0">
                <a:lnSpc>
                  <a:spcPct val="100000"/>
                </a:lnSpc>
                <a:spcBef>
                  <a:spcPts val="0"/>
                </a:spcBef>
                <a:spcAft>
                  <a:spcPts val="0"/>
                </a:spcAft>
                <a:buFont typeface="Arial" panose="020B0604020202020204" pitchFamily="34" charset="0"/>
                <a:buChar char="•"/>
              </a:pPr>
              <a:r>
                <a:rPr lang="en-AU" dirty="0">
                  <a:solidFill>
                    <a:schemeClr val="dk1"/>
                  </a:solidFill>
                </a:rPr>
                <a:t>3,600 members of the armed forces</a:t>
              </a:r>
            </a:p>
            <a:p>
              <a:pPr marL="285750" lvl="0" indent="-285750" algn="l" rtl="0">
                <a:lnSpc>
                  <a:spcPct val="100000"/>
                </a:lnSpc>
                <a:spcBef>
                  <a:spcPts val="0"/>
                </a:spcBef>
                <a:spcAft>
                  <a:spcPts val="0"/>
                </a:spcAft>
                <a:buFont typeface="Arial" panose="020B0604020202020204" pitchFamily="34" charset="0"/>
                <a:buChar char="•"/>
              </a:pPr>
              <a:r>
                <a:rPr lang="en-AU" dirty="0">
                  <a:solidFill>
                    <a:schemeClr val="dk1"/>
                  </a:solidFill>
                </a:rPr>
                <a:t>2,100 police officers</a:t>
              </a:r>
            </a:p>
            <a:p>
              <a:pPr marL="285750" lvl="0" indent="-285750" algn="l" rtl="0">
                <a:lnSpc>
                  <a:spcPct val="100000"/>
                </a:lnSpc>
                <a:spcBef>
                  <a:spcPts val="0"/>
                </a:spcBef>
                <a:spcAft>
                  <a:spcPts val="0"/>
                </a:spcAft>
                <a:buFont typeface="Arial" panose="020B0604020202020204" pitchFamily="34" charset="0"/>
                <a:buChar char="•"/>
              </a:pPr>
              <a:r>
                <a:rPr lang="en-AU" dirty="0">
                  <a:solidFill>
                    <a:schemeClr val="dk1"/>
                  </a:solidFill>
                </a:rPr>
                <a:t>5,000 university and high school students</a:t>
              </a:r>
              <a:endParaRPr dirty="0">
                <a:solidFill>
                  <a:schemeClr val="dk1"/>
                </a:solidFill>
              </a:endParaRPr>
            </a:p>
            <a:p>
              <a:pPr marL="0" lvl="0" indent="0" algn="l" rtl="0">
                <a:lnSpc>
                  <a:spcPct val="100000"/>
                </a:lnSpc>
                <a:spcBef>
                  <a:spcPts val="0"/>
                </a:spcBef>
                <a:spcAft>
                  <a:spcPts val="0"/>
                </a:spcAft>
                <a:buNone/>
              </a:pPr>
              <a:endParaRPr dirty="0">
                <a:solidFill>
                  <a:schemeClr val="dk1"/>
                </a:solidFill>
              </a:endParaRPr>
            </a:p>
          </p:txBody>
        </p:sp>
        <p:pic>
          <p:nvPicPr>
            <p:cNvPr id="6" name="Google Shape;406;p36">
              <a:extLst>
                <a:ext uri="{FF2B5EF4-FFF2-40B4-BE49-F238E27FC236}">
                  <a16:creationId xmlns:a16="http://schemas.microsoft.com/office/drawing/2014/main" id="{4B346FB6-0FFB-CD73-8766-B05CB41D9EC4}"/>
                </a:ext>
              </a:extLst>
            </p:cNvPr>
            <p:cNvPicPr preferRelativeResize="0"/>
            <p:nvPr/>
          </p:nvPicPr>
          <p:blipFill rotWithShape="1">
            <a:blip r:embed="rId4">
              <a:alphaModFix/>
            </a:blip>
            <a:srcRect/>
            <a:stretch/>
          </p:blipFill>
          <p:spPr>
            <a:xfrm>
              <a:off x="6360638" y="1476820"/>
              <a:ext cx="144205" cy="191173"/>
            </a:xfrm>
            <a:prstGeom prst="rect">
              <a:avLst/>
            </a:prstGeom>
            <a:noFill/>
            <a:ln>
              <a:noFill/>
            </a:ln>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10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DE4BFB7-32F0-5244-A21E-7492BC8A9853}"/>
              </a:ext>
            </a:extLst>
          </p:cNvPr>
          <p:cNvGrpSpPr/>
          <p:nvPr/>
        </p:nvGrpSpPr>
        <p:grpSpPr>
          <a:xfrm>
            <a:off x="339385" y="1285152"/>
            <a:ext cx="1225487" cy="2716522"/>
            <a:chOff x="311437" y="1564487"/>
            <a:chExt cx="1225865" cy="2717360"/>
          </a:xfrm>
        </p:grpSpPr>
        <p:pic>
          <p:nvPicPr>
            <p:cNvPr id="21" name="Google Shape;2288;p333">
              <a:extLst>
                <a:ext uri="{FF2B5EF4-FFF2-40B4-BE49-F238E27FC236}">
                  <a16:creationId xmlns:a16="http://schemas.microsoft.com/office/drawing/2014/main" id="{B29FEA5B-60A9-0047-8746-02276AF3C96C}"/>
                </a:ext>
              </a:extLst>
            </p:cNvPr>
            <p:cNvPicPr preferRelativeResize="0"/>
            <p:nvPr/>
          </p:nvPicPr>
          <p:blipFill rotWithShape="1">
            <a:blip r:embed="rId2">
              <a:alphaModFix/>
            </a:blip>
            <a:srcRect l="14209"/>
            <a:stretch/>
          </p:blipFill>
          <p:spPr>
            <a:xfrm>
              <a:off x="311437" y="1564487"/>
              <a:ext cx="1225864" cy="2289881"/>
            </a:xfrm>
            <a:prstGeom prst="rect">
              <a:avLst/>
            </a:prstGeom>
            <a:noFill/>
            <a:ln>
              <a:noFill/>
            </a:ln>
          </p:spPr>
        </p:pic>
        <p:sp>
          <p:nvSpPr>
            <p:cNvPr id="22" name="Google Shape;2293;p333">
              <a:extLst>
                <a:ext uri="{FF2B5EF4-FFF2-40B4-BE49-F238E27FC236}">
                  <a16:creationId xmlns:a16="http://schemas.microsoft.com/office/drawing/2014/main" id="{BE6C5F68-AD35-F943-B1D9-CDC310DCB05A}"/>
                </a:ext>
              </a:extLst>
            </p:cNvPr>
            <p:cNvSpPr txBox="1"/>
            <p:nvPr/>
          </p:nvSpPr>
          <p:spPr>
            <a:xfrm>
              <a:off x="311437" y="3945904"/>
              <a:ext cx="1225864" cy="214800"/>
            </a:xfrm>
            <a:prstGeom prst="rect">
              <a:avLst/>
            </a:prstGeom>
            <a:noFill/>
            <a:ln>
              <a:noFill/>
            </a:ln>
          </p:spPr>
          <p:txBody>
            <a:bodyPr spcFirstLastPara="1" wrap="square" lIns="0" tIns="0" rIns="0" bIns="0" anchor="ctr" anchorCtr="0">
              <a:noAutofit/>
            </a:bodyPr>
            <a:lstStyle/>
            <a:p>
              <a:pPr>
                <a:lnSpc>
                  <a:spcPct val="90000"/>
                </a:lnSpc>
                <a:buClr>
                  <a:schemeClr val="dk1"/>
                </a:buClr>
                <a:buSzPts val="1100"/>
              </a:pPr>
              <a:r>
                <a:rPr lang="en" sz="1100" b="1" dirty="0">
                  <a:solidFill>
                    <a:schemeClr val="dk1"/>
                  </a:solidFill>
                  <a:latin typeface="Arial" panose="020B0604020202020204" pitchFamily="34" charset="0"/>
                  <a:cs typeface="Arial" panose="020B0604020202020204" pitchFamily="34" charset="0"/>
                </a:rPr>
                <a:t>SYDNEY</a:t>
              </a:r>
              <a:endParaRPr sz="1100" b="1" dirty="0">
                <a:solidFill>
                  <a:schemeClr val="dk1"/>
                </a:solidFill>
                <a:latin typeface="Arial" panose="020B0604020202020204" pitchFamily="34" charset="0"/>
                <a:cs typeface="Arial" panose="020B0604020202020204" pitchFamily="34" charset="0"/>
              </a:endParaRPr>
            </a:p>
          </p:txBody>
        </p:sp>
        <p:sp>
          <p:nvSpPr>
            <p:cNvPr id="23" name="Google Shape;2294;p333">
              <a:extLst>
                <a:ext uri="{FF2B5EF4-FFF2-40B4-BE49-F238E27FC236}">
                  <a16:creationId xmlns:a16="http://schemas.microsoft.com/office/drawing/2014/main" id="{6784795F-4B2E-9441-876B-8EC4B9AD9882}"/>
                </a:ext>
              </a:extLst>
            </p:cNvPr>
            <p:cNvSpPr txBox="1"/>
            <p:nvPr/>
          </p:nvSpPr>
          <p:spPr>
            <a:xfrm>
              <a:off x="311438" y="4099558"/>
              <a:ext cx="1225864" cy="182289"/>
            </a:xfrm>
            <a:prstGeom prst="rect">
              <a:avLst/>
            </a:prstGeom>
            <a:noFill/>
            <a:ln>
              <a:noFill/>
            </a:ln>
          </p:spPr>
          <p:txBody>
            <a:bodyPr spcFirstLastPara="1" wrap="square" lIns="0" tIns="0" rIns="0" bIns="0" anchor="ctr" anchorCtr="0">
              <a:noAutofit/>
            </a:bodyPr>
            <a:lstStyle/>
            <a:p>
              <a:pPr>
                <a:lnSpc>
                  <a:spcPct val="90000"/>
                </a:lnSpc>
                <a:buClr>
                  <a:schemeClr val="accent4"/>
                </a:buClr>
                <a:buSzPts val="800"/>
              </a:pPr>
              <a:r>
                <a:rPr lang="en" sz="800" dirty="0">
                  <a:solidFill>
                    <a:schemeClr val="tx1">
                      <a:lumMod val="50000"/>
                      <a:lumOff val="50000"/>
                    </a:schemeClr>
                  </a:solidFill>
                  <a:latin typeface="Arial" panose="020B0604020202020204" pitchFamily="34" charset="0"/>
                  <a:cs typeface="Arial" panose="020B0604020202020204" pitchFamily="34" charset="0"/>
                </a:rPr>
                <a:t>Australia </a:t>
              </a:r>
              <a:endParaRPr sz="800" dirty="0">
                <a:solidFill>
                  <a:schemeClr val="tx1">
                    <a:lumMod val="50000"/>
                    <a:lumOff val="50000"/>
                  </a:schemeClr>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3E5CEA09-145B-BD44-ACBD-EEA0E2D11834}"/>
              </a:ext>
            </a:extLst>
          </p:cNvPr>
          <p:cNvGrpSpPr/>
          <p:nvPr/>
        </p:nvGrpSpPr>
        <p:grpSpPr>
          <a:xfrm>
            <a:off x="6035594" y="1285130"/>
            <a:ext cx="1233236" cy="2721481"/>
            <a:chOff x="6009403" y="1564464"/>
            <a:chExt cx="1233617" cy="2722321"/>
          </a:xfrm>
        </p:grpSpPr>
        <p:sp>
          <p:nvSpPr>
            <p:cNvPr id="35" name="Google Shape;2303;p333">
              <a:extLst>
                <a:ext uri="{FF2B5EF4-FFF2-40B4-BE49-F238E27FC236}">
                  <a16:creationId xmlns:a16="http://schemas.microsoft.com/office/drawing/2014/main" id="{20952AB0-73C3-954B-807C-170604A3DFB3}"/>
                </a:ext>
              </a:extLst>
            </p:cNvPr>
            <p:cNvSpPr txBox="1"/>
            <p:nvPr/>
          </p:nvSpPr>
          <p:spPr>
            <a:xfrm>
              <a:off x="6009404" y="3945904"/>
              <a:ext cx="1233616" cy="213334"/>
            </a:xfrm>
            <a:prstGeom prst="rect">
              <a:avLst/>
            </a:prstGeom>
            <a:noFill/>
            <a:ln>
              <a:noFill/>
            </a:ln>
          </p:spPr>
          <p:txBody>
            <a:bodyPr spcFirstLastPara="1" wrap="square" lIns="0" tIns="0" rIns="0" bIns="0" anchor="ctr" anchorCtr="0">
              <a:noAutofit/>
            </a:bodyPr>
            <a:lstStyle/>
            <a:p>
              <a:pPr>
                <a:lnSpc>
                  <a:spcPct val="90000"/>
                </a:lnSpc>
                <a:buClr>
                  <a:schemeClr val="dk1"/>
                </a:buClr>
                <a:buSzPts val="1100"/>
              </a:pPr>
              <a:r>
                <a:rPr lang="en" sz="1100" b="1" dirty="0">
                  <a:solidFill>
                    <a:schemeClr val="dk1"/>
                  </a:solidFill>
                  <a:latin typeface="Arial" panose="020B0604020202020204" pitchFamily="34" charset="0"/>
                  <a:cs typeface="Arial" panose="020B0604020202020204" pitchFamily="34" charset="0"/>
                </a:rPr>
                <a:t>MEXICO CITY</a:t>
              </a:r>
              <a:endParaRPr sz="1100" b="1" dirty="0">
                <a:solidFill>
                  <a:schemeClr val="dk1"/>
                </a:solidFill>
                <a:latin typeface="Arial" panose="020B0604020202020204" pitchFamily="34" charset="0"/>
                <a:cs typeface="Arial" panose="020B0604020202020204" pitchFamily="34" charset="0"/>
              </a:endParaRPr>
            </a:p>
          </p:txBody>
        </p:sp>
        <p:sp>
          <p:nvSpPr>
            <p:cNvPr id="36" name="Google Shape;2304;p333">
              <a:extLst>
                <a:ext uri="{FF2B5EF4-FFF2-40B4-BE49-F238E27FC236}">
                  <a16:creationId xmlns:a16="http://schemas.microsoft.com/office/drawing/2014/main" id="{CAA10C8A-528F-7D4C-891C-07BEA13F9E3A}"/>
                </a:ext>
              </a:extLst>
            </p:cNvPr>
            <p:cNvSpPr txBox="1"/>
            <p:nvPr/>
          </p:nvSpPr>
          <p:spPr>
            <a:xfrm>
              <a:off x="6009403" y="4094619"/>
              <a:ext cx="1233616" cy="192166"/>
            </a:xfrm>
            <a:prstGeom prst="rect">
              <a:avLst/>
            </a:prstGeom>
            <a:noFill/>
            <a:ln>
              <a:noFill/>
            </a:ln>
          </p:spPr>
          <p:txBody>
            <a:bodyPr spcFirstLastPara="1" wrap="square" lIns="0" tIns="0" rIns="0" bIns="0" anchor="ctr" anchorCtr="0">
              <a:noAutofit/>
            </a:bodyPr>
            <a:lstStyle/>
            <a:p>
              <a:pPr>
                <a:lnSpc>
                  <a:spcPct val="90000"/>
                </a:lnSpc>
                <a:buClr>
                  <a:schemeClr val="accent4"/>
                </a:buClr>
                <a:buSzPts val="800"/>
              </a:pPr>
              <a:r>
                <a:rPr lang="en" sz="800" dirty="0">
                  <a:solidFill>
                    <a:schemeClr val="tx1">
                      <a:lumMod val="50000"/>
                      <a:lumOff val="50000"/>
                    </a:schemeClr>
                  </a:solidFill>
                  <a:latin typeface="Arial" panose="020B0604020202020204" pitchFamily="34" charset="0"/>
                  <a:cs typeface="Arial" panose="020B0604020202020204" pitchFamily="34" charset="0"/>
                </a:rPr>
                <a:t>Mexico</a:t>
              </a:r>
              <a:endParaRPr sz="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7" name="Google Shape;2306;p333">
              <a:extLst>
                <a:ext uri="{FF2B5EF4-FFF2-40B4-BE49-F238E27FC236}">
                  <a16:creationId xmlns:a16="http://schemas.microsoft.com/office/drawing/2014/main" id="{1056F4CA-5545-3E44-984C-5E0FA60FFF3D}"/>
                </a:ext>
              </a:extLst>
            </p:cNvPr>
            <p:cNvPicPr preferRelativeResize="0"/>
            <p:nvPr/>
          </p:nvPicPr>
          <p:blipFill rotWithShape="1">
            <a:blip r:embed="rId3">
              <a:alphaModFix/>
            </a:blip>
            <a:srcRect r="13667"/>
            <a:stretch/>
          </p:blipFill>
          <p:spPr>
            <a:xfrm>
              <a:off x="6009405" y="1564464"/>
              <a:ext cx="1233614" cy="2289904"/>
            </a:xfrm>
            <a:prstGeom prst="rect">
              <a:avLst/>
            </a:prstGeom>
            <a:noFill/>
            <a:ln>
              <a:noFill/>
            </a:ln>
          </p:spPr>
        </p:pic>
      </p:grpSp>
      <p:grpSp>
        <p:nvGrpSpPr>
          <p:cNvPr id="4" name="Group 3">
            <a:extLst>
              <a:ext uri="{FF2B5EF4-FFF2-40B4-BE49-F238E27FC236}">
                <a16:creationId xmlns:a16="http://schemas.microsoft.com/office/drawing/2014/main" id="{7081D338-B7CF-1449-B5B0-7C8858954718}"/>
              </a:ext>
            </a:extLst>
          </p:cNvPr>
          <p:cNvGrpSpPr/>
          <p:nvPr/>
        </p:nvGrpSpPr>
        <p:grpSpPr>
          <a:xfrm>
            <a:off x="3178574" y="1285146"/>
            <a:ext cx="1249590" cy="2717183"/>
            <a:chOff x="3151502" y="1564481"/>
            <a:chExt cx="1249976" cy="2718021"/>
          </a:xfrm>
        </p:grpSpPr>
        <p:sp>
          <p:nvSpPr>
            <p:cNvPr id="31" name="Google Shape;2299;p333">
              <a:extLst>
                <a:ext uri="{FF2B5EF4-FFF2-40B4-BE49-F238E27FC236}">
                  <a16:creationId xmlns:a16="http://schemas.microsoft.com/office/drawing/2014/main" id="{8B20C157-B134-0148-94A3-DA75E0526EEF}"/>
                </a:ext>
              </a:extLst>
            </p:cNvPr>
            <p:cNvSpPr txBox="1"/>
            <p:nvPr/>
          </p:nvSpPr>
          <p:spPr>
            <a:xfrm>
              <a:off x="3151502" y="3945904"/>
              <a:ext cx="1249976" cy="214536"/>
            </a:xfrm>
            <a:prstGeom prst="rect">
              <a:avLst/>
            </a:prstGeom>
            <a:noFill/>
            <a:ln>
              <a:noFill/>
            </a:ln>
          </p:spPr>
          <p:txBody>
            <a:bodyPr spcFirstLastPara="1" wrap="square" lIns="0" tIns="0" rIns="0" bIns="0" anchor="ctr" anchorCtr="0">
              <a:noAutofit/>
            </a:bodyPr>
            <a:lstStyle/>
            <a:p>
              <a:pPr>
                <a:lnSpc>
                  <a:spcPct val="90000"/>
                </a:lnSpc>
                <a:buClr>
                  <a:schemeClr val="dk1"/>
                </a:buClr>
                <a:buSzPts val="1100"/>
              </a:pPr>
              <a:r>
                <a:rPr lang="en" sz="1100" b="1" dirty="0">
                  <a:solidFill>
                    <a:schemeClr val="dk1"/>
                  </a:solidFill>
                  <a:latin typeface="Arial" panose="020B0604020202020204" pitchFamily="34" charset="0"/>
                  <a:cs typeface="Arial" panose="020B0604020202020204" pitchFamily="34" charset="0"/>
                </a:rPr>
                <a:t>BRUSSELS </a:t>
              </a:r>
              <a:endParaRPr sz="1100" b="1" dirty="0">
                <a:solidFill>
                  <a:schemeClr val="dk1"/>
                </a:solidFill>
                <a:latin typeface="Arial" panose="020B0604020202020204" pitchFamily="34" charset="0"/>
                <a:cs typeface="Arial" panose="020B0604020202020204" pitchFamily="34" charset="0"/>
              </a:endParaRPr>
            </a:p>
          </p:txBody>
        </p:sp>
        <p:sp>
          <p:nvSpPr>
            <p:cNvPr id="32" name="Google Shape;2300;p333">
              <a:extLst>
                <a:ext uri="{FF2B5EF4-FFF2-40B4-BE49-F238E27FC236}">
                  <a16:creationId xmlns:a16="http://schemas.microsoft.com/office/drawing/2014/main" id="{35C6460F-9665-1842-9F96-EFDB42CF23C9}"/>
                </a:ext>
              </a:extLst>
            </p:cNvPr>
            <p:cNvSpPr txBox="1"/>
            <p:nvPr/>
          </p:nvSpPr>
          <p:spPr>
            <a:xfrm>
              <a:off x="3151502" y="4098902"/>
              <a:ext cx="1249975" cy="183600"/>
            </a:xfrm>
            <a:prstGeom prst="rect">
              <a:avLst/>
            </a:prstGeom>
            <a:noFill/>
            <a:ln>
              <a:noFill/>
            </a:ln>
          </p:spPr>
          <p:txBody>
            <a:bodyPr spcFirstLastPara="1" wrap="square" lIns="0" tIns="0" rIns="0" bIns="0" anchor="ctr" anchorCtr="0">
              <a:noAutofit/>
            </a:bodyPr>
            <a:lstStyle/>
            <a:p>
              <a:pPr>
                <a:lnSpc>
                  <a:spcPct val="90000"/>
                </a:lnSpc>
                <a:buClr>
                  <a:schemeClr val="accent4"/>
                </a:buClr>
                <a:buSzPts val="800"/>
              </a:pPr>
              <a:r>
                <a:rPr lang="en" sz="800" dirty="0">
                  <a:solidFill>
                    <a:schemeClr val="tx1">
                      <a:lumMod val="50000"/>
                      <a:lumOff val="50000"/>
                    </a:schemeClr>
                  </a:solidFill>
                  <a:latin typeface="Arial" panose="020B0604020202020204" pitchFamily="34" charset="0"/>
                  <a:cs typeface="Arial" panose="020B0604020202020204" pitchFamily="34" charset="0"/>
                </a:rPr>
                <a:t>Belgium</a:t>
              </a:r>
              <a:endParaRPr sz="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8" name="Google Shape;2307;p333">
              <a:extLst>
                <a:ext uri="{FF2B5EF4-FFF2-40B4-BE49-F238E27FC236}">
                  <a16:creationId xmlns:a16="http://schemas.microsoft.com/office/drawing/2014/main" id="{27BDEA67-3F4C-A14A-A8E4-F6EAB874E906}"/>
                </a:ext>
              </a:extLst>
            </p:cNvPr>
            <p:cNvPicPr preferRelativeResize="0"/>
            <p:nvPr/>
          </p:nvPicPr>
          <p:blipFill rotWithShape="1">
            <a:blip r:embed="rId4">
              <a:alphaModFix/>
            </a:blip>
            <a:srcRect r="12522"/>
            <a:stretch/>
          </p:blipFill>
          <p:spPr>
            <a:xfrm>
              <a:off x="3151502" y="1564481"/>
              <a:ext cx="1249975" cy="2289887"/>
            </a:xfrm>
            <a:prstGeom prst="rect">
              <a:avLst/>
            </a:prstGeom>
            <a:noFill/>
            <a:ln>
              <a:noFill/>
            </a:ln>
          </p:spPr>
        </p:pic>
      </p:grpSp>
      <p:grpSp>
        <p:nvGrpSpPr>
          <p:cNvPr id="5" name="Group 4">
            <a:extLst>
              <a:ext uri="{FF2B5EF4-FFF2-40B4-BE49-F238E27FC236}">
                <a16:creationId xmlns:a16="http://schemas.microsoft.com/office/drawing/2014/main" id="{B49337EE-1053-644D-8F74-CB5C830D86E8}"/>
              </a:ext>
            </a:extLst>
          </p:cNvPr>
          <p:cNvGrpSpPr/>
          <p:nvPr/>
        </p:nvGrpSpPr>
        <p:grpSpPr>
          <a:xfrm>
            <a:off x="4613460" y="1285140"/>
            <a:ext cx="1236837" cy="2705875"/>
            <a:chOff x="4586831" y="1564475"/>
            <a:chExt cx="1237219" cy="2706710"/>
          </a:xfrm>
        </p:grpSpPr>
        <p:sp>
          <p:nvSpPr>
            <p:cNvPr id="33" name="Google Shape;2301;p333">
              <a:extLst>
                <a:ext uri="{FF2B5EF4-FFF2-40B4-BE49-F238E27FC236}">
                  <a16:creationId xmlns:a16="http://schemas.microsoft.com/office/drawing/2014/main" id="{3D8F2BBE-8C37-BD4B-9731-C0C3882BA30E}"/>
                </a:ext>
              </a:extLst>
            </p:cNvPr>
            <p:cNvSpPr txBox="1"/>
            <p:nvPr/>
          </p:nvSpPr>
          <p:spPr>
            <a:xfrm>
              <a:off x="4586831" y="3947106"/>
              <a:ext cx="1237219" cy="213334"/>
            </a:xfrm>
            <a:prstGeom prst="rect">
              <a:avLst/>
            </a:prstGeom>
            <a:noFill/>
            <a:ln>
              <a:noFill/>
            </a:ln>
          </p:spPr>
          <p:txBody>
            <a:bodyPr spcFirstLastPara="1" wrap="square" lIns="0" tIns="0" rIns="0" bIns="0" anchor="ctr" anchorCtr="0">
              <a:noAutofit/>
            </a:bodyPr>
            <a:lstStyle/>
            <a:p>
              <a:pPr>
                <a:lnSpc>
                  <a:spcPct val="90000"/>
                </a:lnSpc>
                <a:buClr>
                  <a:schemeClr val="dk1"/>
                </a:buClr>
                <a:buSzPts val="1100"/>
              </a:pPr>
              <a:r>
                <a:rPr lang="en" sz="1100" b="1" dirty="0">
                  <a:solidFill>
                    <a:schemeClr val="dk1"/>
                  </a:solidFill>
                  <a:latin typeface="Arial" panose="020B0604020202020204" pitchFamily="34" charset="0"/>
                  <a:cs typeface="Arial" panose="020B0604020202020204" pitchFamily="34" charset="0"/>
                </a:rPr>
                <a:t>THE HAGUE</a:t>
              </a:r>
              <a:endParaRPr sz="1100" b="1" dirty="0">
                <a:solidFill>
                  <a:schemeClr val="dk1"/>
                </a:solidFill>
                <a:latin typeface="Arial" panose="020B0604020202020204" pitchFamily="34" charset="0"/>
                <a:cs typeface="Arial" panose="020B0604020202020204" pitchFamily="34" charset="0"/>
              </a:endParaRPr>
            </a:p>
          </p:txBody>
        </p:sp>
        <p:sp>
          <p:nvSpPr>
            <p:cNvPr id="34" name="Google Shape;2302;p333">
              <a:extLst>
                <a:ext uri="{FF2B5EF4-FFF2-40B4-BE49-F238E27FC236}">
                  <a16:creationId xmlns:a16="http://schemas.microsoft.com/office/drawing/2014/main" id="{C431B2DA-DFA1-AD40-A5BB-FE6DD77E23D3}"/>
                </a:ext>
              </a:extLst>
            </p:cNvPr>
            <p:cNvSpPr txBox="1"/>
            <p:nvPr/>
          </p:nvSpPr>
          <p:spPr>
            <a:xfrm>
              <a:off x="4586832" y="4110219"/>
              <a:ext cx="1237218" cy="160966"/>
            </a:xfrm>
            <a:prstGeom prst="rect">
              <a:avLst/>
            </a:prstGeom>
            <a:noFill/>
            <a:ln>
              <a:noFill/>
            </a:ln>
          </p:spPr>
          <p:txBody>
            <a:bodyPr spcFirstLastPara="1" wrap="square" lIns="0" tIns="0" rIns="0" bIns="0" anchor="ctr" anchorCtr="0">
              <a:noAutofit/>
            </a:bodyPr>
            <a:lstStyle/>
            <a:p>
              <a:pPr>
                <a:lnSpc>
                  <a:spcPct val="90000"/>
                </a:lnSpc>
                <a:buClr>
                  <a:schemeClr val="accent4"/>
                </a:buClr>
                <a:buSzPts val="800"/>
              </a:pPr>
              <a:r>
                <a:rPr lang="en" sz="800" dirty="0">
                  <a:solidFill>
                    <a:schemeClr val="tx1">
                      <a:lumMod val="50000"/>
                      <a:lumOff val="50000"/>
                    </a:schemeClr>
                  </a:solidFill>
                  <a:latin typeface="Arial" panose="020B0604020202020204" pitchFamily="34" charset="0"/>
                  <a:cs typeface="Arial" panose="020B0604020202020204" pitchFamily="34" charset="0"/>
                </a:rPr>
                <a:t>The Netherlands</a:t>
              </a:r>
              <a:endParaRPr sz="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39" name="Google Shape;2308;p333">
              <a:extLst>
                <a:ext uri="{FF2B5EF4-FFF2-40B4-BE49-F238E27FC236}">
                  <a16:creationId xmlns:a16="http://schemas.microsoft.com/office/drawing/2014/main" id="{79F2D09D-F63B-B241-B33E-E13E90E352C2}"/>
                </a:ext>
              </a:extLst>
            </p:cNvPr>
            <p:cNvPicPr preferRelativeResize="0"/>
            <p:nvPr/>
          </p:nvPicPr>
          <p:blipFill rotWithShape="1">
            <a:blip r:embed="rId5">
              <a:alphaModFix/>
            </a:blip>
            <a:srcRect r="13414"/>
            <a:stretch/>
          </p:blipFill>
          <p:spPr>
            <a:xfrm>
              <a:off x="4586832" y="1564475"/>
              <a:ext cx="1237218" cy="2289893"/>
            </a:xfrm>
            <a:prstGeom prst="rect">
              <a:avLst/>
            </a:prstGeom>
            <a:noFill/>
            <a:ln>
              <a:noFill/>
            </a:ln>
          </p:spPr>
        </p:pic>
      </p:grpSp>
      <p:grpSp>
        <p:nvGrpSpPr>
          <p:cNvPr id="3" name="Group 2">
            <a:extLst>
              <a:ext uri="{FF2B5EF4-FFF2-40B4-BE49-F238E27FC236}">
                <a16:creationId xmlns:a16="http://schemas.microsoft.com/office/drawing/2014/main" id="{51A11399-D0C8-7A40-B686-868242D134D3}"/>
              </a:ext>
            </a:extLst>
          </p:cNvPr>
          <p:cNvGrpSpPr/>
          <p:nvPr/>
        </p:nvGrpSpPr>
        <p:grpSpPr>
          <a:xfrm>
            <a:off x="1737644" y="1285116"/>
            <a:ext cx="1268160" cy="2705244"/>
            <a:chOff x="1710126" y="1564451"/>
            <a:chExt cx="1268551" cy="2706079"/>
          </a:xfrm>
        </p:grpSpPr>
        <p:sp>
          <p:nvSpPr>
            <p:cNvPr id="29" name="Google Shape;2297;p333">
              <a:extLst>
                <a:ext uri="{FF2B5EF4-FFF2-40B4-BE49-F238E27FC236}">
                  <a16:creationId xmlns:a16="http://schemas.microsoft.com/office/drawing/2014/main" id="{C0740169-0AA1-A14E-9706-EE58182D1FD5}"/>
                </a:ext>
              </a:extLst>
            </p:cNvPr>
            <p:cNvSpPr txBox="1"/>
            <p:nvPr/>
          </p:nvSpPr>
          <p:spPr>
            <a:xfrm>
              <a:off x="1710126" y="3945904"/>
              <a:ext cx="1243491" cy="206089"/>
            </a:xfrm>
            <a:prstGeom prst="rect">
              <a:avLst/>
            </a:prstGeom>
            <a:noFill/>
            <a:ln>
              <a:noFill/>
            </a:ln>
          </p:spPr>
          <p:txBody>
            <a:bodyPr spcFirstLastPara="1" wrap="square" lIns="0" tIns="0" rIns="0" bIns="0" anchor="ctr" anchorCtr="0">
              <a:noAutofit/>
            </a:bodyPr>
            <a:lstStyle/>
            <a:p>
              <a:pPr>
                <a:lnSpc>
                  <a:spcPct val="90000"/>
                </a:lnSpc>
                <a:buClr>
                  <a:schemeClr val="dk1"/>
                </a:buClr>
                <a:buSzPts val="1100"/>
              </a:pPr>
              <a:r>
                <a:rPr lang="en" sz="1100" b="1" dirty="0">
                  <a:solidFill>
                    <a:schemeClr val="dk1"/>
                  </a:solidFill>
                  <a:latin typeface="Arial" panose="020B0604020202020204" pitchFamily="34" charset="0"/>
                  <a:cs typeface="Arial" panose="020B0604020202020204" pitchFamily="34" charset="0"/>
                </a:rPr>
                <a:t>NEW YORK </a:t>
              </a:r>
              <a:endParaRPr sz="1100" b="1" dirty="0">
                <a:solidFill>
                  <a:schemeClr val="dk1"/>
                </a:solidFill>
                <a:latin typeface="Arial" panose="020B0604020202020204" pitchFamily="34" charset="0"/>
                <a:cs typeface="Arial" panose="020B0604020202020204" pitchFamily="34" charset="0"/>
              </a:endParaRPr>
            </a:p>
          </p:txBody>
        </p:sp>
        <p:sp>
          <p:nvSpPr>
            <p:cNvPr id="30" name="Google Shape;2298;p333">
              <a:extLst>
                <a:ext uri="{FF2B5EF4-FFF2-40B4-BE49-F238E27FC236}">
                  <a16:creationId xmlns:a16="http://schemas.microsoft.com/office/drawing/2014/main" id="{EA866B51-A966-9847-B22B-6242E3DE4B6F}"/>
                </a:ext>
              </a:extLst>
            </p:cNvPr>
            <p:cNvSpPr txBox="1"/>
            <p:nvPr/>
          </p:nvSpPr>
          <p:spPr>
            <a:xfrm>
              <a:off x="1714626" y="4110875"/>
              <a:ext cx="1264051" cy="159655"/>
            </a:xfrm>
            <a:prstGeom prst="rect">
              <a:avLst/>
            </a:prstGeom>
            <a:noFill/>
            <a:ln>
              <a:noFill/>
            </a:ln>
          </p:spPr>
          <p:txBody>
            <a:bodyPr spcFirstLastPara="1" wrap="square" lIns="0" tIns="0" rIns="0" bIns="0" anchor="ctr" anchorCtr="0">
              <a:noAutofit/>
            </a:bodyPr>
            <a:lstStyle/>
            <a:p>
              <a:pPr>
                <a:lnSpc>
                  <a:spcPct val="90000"/>
                </a:lnSpc>
                <a:buClr>
                  <a:schemeClr val="accent4"/>
                </a:buClr>
                <a:buSzPts val="800"/>
              </a:pPr>
              <a:r>
                <a:rPr lang="en" sz="800" dirty="0">
                  <a:solidFill>
                    <a:schemeClr val="tx1">
                      <a:lumMod val="50000"/>
                      <a:lumOff val="50000"/>
                    </a:schemeClr>
                  </a:solidFill>
                  <a:latin typeface="Arial" panose="020B0604020202020204" pitchFamily="34" charset="0"/>
                  <a:cs typeface="Arial" panose="020B0604020202020204" pitchFamily="34" charset="0"/>
                </a:rPr>
                <a:t>USA</a:t>
              </a:r>
              <a:endParaRPr sz="8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40" name="Google Shape;2309;p333">
              <a:extLst>
                <a:ext uri="{FF2B5EF4-FFF2-40B4-BE49-F238E27FC236}">
                  <a16:creationId xmlns:a16="http://schemas.microsoft.com/office/drawing/2014/main" id="{54E7F0CF-7DD8-D24C-8E2C-A02AC586953B}"/>
                </a:ext>
              </a:extLst>
            </p:cNvPr>
            <p:cNvPicPr preferRelativeResize="0"/>
            <p:nvPr/>
          </p:nvPicPr>
          <p:blipFill rotWithShape="1">
            <a:blip r:embed="rId6">
              <a:alphaModFix/>
            </a:blip>
            <a:srcRect r="12975"/>
            <a:stretch/>
          </p:blipFill>
          <p:spPr>
            <a:xfrm>
              <a:off x="1722656" y="1564451"/>
              <a:ext cx="1243491" cy="2289917"/>
            </a:xfrm>
            <a:prstGeom prst="rect">
              <a:avLst/>
            </a:prstGeom>
            <a:noFill/>
            <a:ln>
              <a:noFill/>
            </a:ln>
          </p:spPr>
        </p:pic>
      </p:grpSp>
      <p:grpSp>
        <p:nvGrpSpPr>
          <p:cNvPr id="7" name="Group 6">
            <a:extLst>
              <a:ext uri="{FF2B5EF4-FFF2-40B4-BE49-F238E27FC236}">
                <a16:creationId xmlns:a16="http://schemas.microsoft.com/office/drawing/2014/main" id="{2D6357E8-96D6-6A41-B11E-9D76D74E4C17}"/>
              </a:ext>
            </a:extLst>
          </p:cNvPr>
          <p:cNvGrpSpPr/>
          <p:nvPr/>
        </p:nvGrpSpPr>
        <p:grpSpPr>
          <a:xfrm>
            <a:off x="7454126" y="1285116"/>
            <a:ext cx="1232585" cy="2728526"/>
            <a:chOff x="7428374" y="1564451"/>
            <a:chExt cx="1232965" cy="2729368"/>
          </a:xfrm>
        </p:grpSpPr>
        <p:pic>
          <p:nvPicPr>
            <p:cNvPr id="41" name="Picture 40">
              <a:extLst>
                <a:ext uri="{FF2B5EF4-FFF2-40B4-BE49-F238E27FC236}">
                  <a16:creationId xmlns:a16="http://schemas.microsoft.com/office/drawing/2014/main" id="{C35CDD31-4262-C547-9C3B-43D1C12986E6}"/>
                </a:ext>
              </a:extLst>
            </p:cNvPr>
            <p:cNvPicPr>
              <a:picLocks noChangeAspect="1"/>
            </p:cNvPicPr>
            <p:nvPr/>
          </p:nvPicPr>
          <p:blipFill rotWithShape="1">
            <a:blip r:embed="rId7">
              <a:extLst>
                <a:ext uri="{28A0092B-C50C-407E-A947-70E740481C1C}">
                  <a14:useLocalDpi xmlns:a14="http://schemas.microsoft.com/office/drawing/2010/main" val="0"/>
                </a:ext>
              </a:extLst>
            </a:blip>
            <a:srcRect l="23242" r="36277"/>
            <a:stretch/>
          </p:blipFill>
          <p:spPr>
            <a:xfrm>
              <a:off x="7428374" y="1564451"/>
              <a:ext cx="1232965" cy="2291119"/>
            </a:xfrm>
            <a:prstGeom prst="rect">
              <a:avLst/>
            </a:prstGeom>
          </p:spPr>
        </p:pic>
        <p:sp>
          <p:nvSpPr>
            <p:cNvPr id="42" name="Google Shape;2303;p333">
              <a:extLst>
                <a:ext uri="{FF2B5EF4-FFF2-40B4-BE49-F238E27FC236}">
                  <a16:creationId xmlns:a16="http://schemas.microsoft.com/office/drawing/2014/main" id="{7DED04A6-C1F4-B04C-B44F-7DADFF447E73}"/>
                </a:ext>
              </a:extLst>
            </p:cNvPr>
            <p:cNvSpPr txBox="1"/>
            <p:nvPr/>
          </p:nvSpPr>
          <p:spPr>
            <a:xfrm>
              <a:off x="7438247" y="3937192"/>
              <a:ext cx="1223092" cy="222045"/>
            </a:xfrm>
            <a:prstGeom prst="rect">
              <a:avLst/>
            </a:prstGeom>
            <a:noFill/>
            <a:ln>
              <a:noFill/>
            </a:ln>
          </p:spPr>
          <p:txBody>
            <a:bodyPr spcFirstLastPara="1" wrap="square" lIns="0" tIns="0" rIns="0" bIns="0" anchor="ctr" anchorCtr="0">
              <a:noAutofit/>
            </a:bodyPr>
            <a:lstStyle/>
            <a:p>
              <a:pPr>
                <a:lnSpc>
                  <a:spcPct val="90000"/>
                </a:lnSpc>
                <a:buClr>
                  <a:schemeClr val="dk1"/>
                </a:buClr>
                <a:buSzPts val="1100"/>
              </a:pPr>
              <a:r>
                <a:rPr lang="en" sz="1100" b="1" dirty="0">
                  <a:solidFill>
                    <a:schemeClr val="dk1"/>
                  </a:solidFill>
                  <a:latin typeface="Arial" panose="020B0604020202020204" pitchFamily="34" charset="0"/>
                  <a:cs typeface="Arial" panose="020B0604020202020204" pitchFamily="34" charset="0"/>
                </a:rPr>
                <a:t>HARARE</a:t>
              </a:r>
              <a:endParaRPr sz="1100" b="1" dirty="0">
                <a:solidFill>
                  <a:schemeClr val="dk1"/>
                </a:solidFill>
                <a:latin typeface="Arial" panose="020B0604020202020204" pitchFamily="34" charset="0"/>
                <a:cs typeface="Arial" panose="020B0604020202020204" pitchFamily="34" charset="0"/>
              </a:endParaRPr>
            </a:p>
          </p:txBody>
        </p:sp>
        <p:sp>
          <p:nvSpPr>
            <p:cNvPr id="43" name="Google Shape;2304;p333">
              <a:extLst>
                <a:ext uri="{FF2B5EF4-FFF2-40B4-BE49-F238E27FC236}">
                  <a16:creationId xmlns:a16="http://schemas.microsoft.com/office/drawing/2014/main" id="{C5F760D8-CB64-FB4D-BF6C-A92B811A63DF}"/>
                </a:ext>
              </a:extLst>
            </p:cNvPr>
            <p:cNvSpPr txBox="1"/>
            <p:nvPr/>
          </p:nvSpPr>
          <p:spPr>
            <a:xfrm>
              <a:off x="7438248" y="4087585"/>
              <a:ext cx="1223091" cy="206234"/>
            </a:xfrm>
            <a:prstGeom prst="rect">
              <a:avLst/>
            </a:prstGeom>
            <a:noFill/>
            <a:ln>
              <a:noFill/>
            </a:ln>
          </p:spPr>
          <p:txBody>
            <a:bodyPr spcFirstLastPara="1" wrap="square" lIns="0" tIns="0" rIns="0" bIns="0" anchor="ctr" anchorCtr="0">
              <a:noAutofit/>
            </a:bodyPr>
            <a:lstStyle/>
            <a:p>
              <a:pPr>
                <a:lnSpc>
                  <a:spcPct val="90000"/>
                </a:lnSpc>
                <a:buClr>
                  <a:schemeClr val="accent4"/>
                </a:buClr>
                <a:buSzPts val="800"/>
              </a:pPr>
              <a:r>
                <a:rPr lang="en" sz="800" dirty="0">
                  <a:solidFill>
                    <a:schemeClr val="tx1">
                      <a:lumMod val="50000"/>
                      <a:lumOff val="50000"/>
                    </a:schemeClr>
                  </a:solidFill>
                  <a:latin typeface="Arial" panose="020B0604020202020204" pitchFamily="34" charset="0"/>
                  <a:cs typeface="Arial" panose="020B0604020202020204" pitchFamily="34" charset="0"/>
                </a:rPr>
                <a:t>Zimbabwe</a:t>
              </a:r>
              <a:endParaRPr sz="800" dirty="0">
                <a:solidFill>
                  <a:schemeClr val="tx1">
                    <a:lumMod val="50000"/>
                    <a:lumOff val="50000"/>
                  </a:schemeClr>
                </a:solidFill>
                <a:latin typeface="Arial" panose="020B0604020202020204" pitchFamily="34" charset="0"/>
                <a:cs typeface="Arial" panose="020B0604020202020204" pitchFamily="34" charset="0"/>
              </a:endParaRPr>
            </a:p>
          </p:txBody>
        </p:sp>
      </p:grpSp>
      <p:sp>
        <p:nvSpPr>
          <p:cNvPr id="44" name="Google Shape;2296;p333">
            <a:extLst>
              <a:ext uri="{FF2B5EF4-FFF2-40B4-BE49-F238E27FC236}">
                <a16:creationId xmlns:a16="http://schemas.microsoft.com/office/drawing/2014/main" id="{A60547F9-94A4-8F4C-B6C3-F96C6719D8CB}"/>
              </a:ext>
            </a:extLst>
          </p:cNvPr>
          <p:cNvSpPr txBox="1"/>
          <p:nvPr/>
        </p:nvSpPr>
        <p:spPr>
          <a:xfrm>
            <a:off x="168833" y="199306"/>
            <a:ext cx="4417994" cy="275214"/>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Our international offices</a:t>
            </a:r>
            <a:endParaRPr sz="2000" b="1" dirty="0">
              <a:solidFill>
                <a:schemeClr val="dk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9746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72F2AA6-1286-944B-8548-6C2FF31CCB24}"/>
              </a:ext>
            </a:extLst>
          </p:cNvPr>
          <p:cNvGrpSpPr/>
          <p:nvPr/>
        </p:nvGrpSpPr>
        <p:grpSpPr>
          <a:xfrm>
            <a:off x="1744198" y="2136086"/>
            <a:ext cx="2455932" cy="253920"/>
            <a:chOff x="591676" y="1914386"/>
            <a:chExt cx="2455932" cy="253920"/>
          </a:xfrm>
        </p:grpSpPr>
        <p:sp>
          <p:nvSpPr>
            <p:cNvPr id="3" name="TextBox 114">
              <a:extLst>
                <a:ext uri="{FF2B5EF4-FFF2-40B4-BE49-F238E27FC236}">
                  <a16:creationId xmlns:a16="http://schemas.microsoft.com/office/drawing/2014/main" id="{DBDF8821-B98B-2245-8C95-0DA5E89AA73A}"/>
                </a:ext>
              </a:extLst>
            </p:cNvPr>
            <p:cNvSpPr txBox="1">
              <a:spLocks noChangeArrowheads="1"/>
            </p:cNvSpPr>
            <p:nvPr/>
          </p:nvSpPr>
          <p:spPr bwMode="auto">
            <a:xfrm>
              <a:off x="802684" y="1914386"/>
              <a:ext cx="2244924" cy="2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2" rIns="68583" bIns="34292">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AU" altLang="en-US" sz="1200" b="1" i="0" u="none" strike="noStrike" kern="0" cap="none" spc="0" normalizeH="0" baseline="0" noProof="0" dirty="0">
                  <a:ln>
                    <a:noFill/>
                  </a:ln>
                  <a:solidFill>
                    <a:srgbClr val="4D4D4D">
                      <a:lumMod val="50000"/>
                    </a:srgbClr>
                  </a:solidFill>
                  <a:effectLst/>
                  <a:uLnTx/>
                  <a:uFillTx/>
                  <a:latin typeface="Arial" panose="020B0604020202020204" pitchFamily="34" charset="0"/>
                  <a:ea typeface="Roboto" panose="02000000000000000000" pitchFamily="2" charset="0"/>
                  <a:cs typeface="Arial" panose="020B0604020202020204" pitchFamily="34" charset="0"/>
                  <a:sym typeface="Arial"/>
                </a:rPr>
                <a:t>GlobalPeaceIndex</a:t>
              </a:r>
              <a:endParaRPr kumimoji="0" lang="id-ID" altLang="en-US" sz="1200" b="1" i="0" u="none" strike="noStrike" kern="0" cap="none" spc="0" normalizeH="0" baseline="0" noProof="0" dirty="0">
                <a:ln>
                  <a:noFill/>
                </a:ln>
                <a:solidFill>
                  <a:srgbClr val="4D4D4D">
                    <a:lumMod val="50000"/>
                  </a:srgbClr>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4" name="Freeform 609">
              <a:extLst>
                <a:ext uri="{FF2B5EF4-FFF2-40B4-BE49-F238E27FC236}">
                  <a16:creationId xmlns:a16="http://schemas.microsoft.com/office/drawing/2014/main" id="{7FBB176E-E00E-2040-880E-9E20EC9E0BC9}"/>
                </a:ext>
              </a:extLst>
            </p:cNvPr>
            <p:cNvSpPr>
              <a:spLocks noChangeArrowheads="1"/>
            </p:cNvSpPr>
            <p:nvPr/>
          </p:nvSpPr>
          <p:spPr bwMode="auto">
            <a:xfrm>
              <a:off x="591676" y="1952649"/>
              <a:ext cx="99155" cy="198310"/>
            </a:xfrm>
            <a:custGeom>
              <a:avLst/>
              <a:gdLst>
                <a:gd name="T0" fmla="*/ 52231 w 213"/>
                <a:gd name="T1" fmla="*/ 28328 h 425"/>
                <a:gd name="T2" fmla="*/ 75842 w 213"/>
                <a:gd name="T3" fmla="*/ 28328 h 425"/>
                <a:gd name="T4" fmla="*/ 75842 w 213"/>
                <a:gd name="T5" fmla="*/ 0 h 425"/>
                <a:gd name="T6" fmla="*/ 52231 w 213"/>
                <a:gd name="T7" fmla="*/ 0 h 425"/>
                <a:gd name="T8" fmla="*/ 18961 w 213"/>
                <a:gd name="T9" fmla="*/ 32990 h 425"/>
                <a:gd name="T10" fmla="*/ 18961 w 213"/>
                <a:gd name="T11" fmla="*/ 47334 h 425"/>
                <a:gd name="T12" fmla="*/ 0 w 213"/>
                <a:gd name="T13" fmla="*/ 47334 h 425"/>
                <a:gd name="T14" fmla="*/ 0 w 213"/>
                <a:gd name="T15" fmla="*/ 76021 h 425"/>
                <a:gd name="T16" fmla="*/ 18961 w 213"/>
                <a:gd name="T17" fmla="*/ 76021 h 425"/>
                <a:gd name="T18" fmla="*/ 18961 w 213"/>
                <a:gd name="T19" fmla="*/ 152041 h 425"/>
                <a:gd name="T20" fmla="*/ 47580 w 213"/>
                <a:gd name="T21" fmla="*/ 152041 h 425"/>
                <a:gd name="T22" fmla="*/ 47580 w 213"/>
                <a:gd name="T23" fmla="*/ 76021 h 425"/>
                <a:gd name="T24" fmla="*/ 71192 w 213"/>
                <a:gd name="T25" fmla="*/ 76021 h 425"/>
                <a:gd name="T26" fmla="*/ 75842 w 213"/>
                <a:gd name="T27" fmla="*/ 47334 h 425"/>
                <a:gd name="T28" fmla="*/ 47580 w 213"/>
                <a:gd name="T29" fmla="*/ 47334 h 425"/>
                <a:gd name="T30" fmla="*/ 47580 w 213"/>
                <a:gd name="T31" fmla="*/ 32990 h 425"/>
                <a:gd name="T32" fmla="*/ 52231 w 213"/>
                <a:gd name="T33" fmla="*/ 28328 h 4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3" h="425">
                  <a:moveTo>
                    <a:pt x="146" y="79"/>
                  </a:moveTo>
                  <a:lnTo>
                    <a:pt x="212" y="79"/>
                  </a:lnTo>
                  <a:lnTo>
                    <a:pt x="212" y="0"/>
                  </a:lnTo>
                  <a:lnTo>
                    <a:pt x="146" y="0"/>
                  </a:lnTo>
                  <a:cubicBezTo>
                    <a:pt x="95" y="0"/>
                    <a:pt x="53" y="41"/>
                    <a:pt x="53" y="92"/>
                  </a:cubicBezTo>
                  <a:lnTo>
                    <a:pt x="53" y="132"/>
                  </a:lnTo>
                  <a:lnTo>
                    <a:pt x="0" y="132"/>
                  </a:lnTo>
                  <a:lnTo>
                    <a:pt x="0" y="212"/>
                  </a:lnTo>
                  <a:lnTo>
                    <a:pt x="53" y="212"/>
                  </a:lnTo>
                  <a:lnTo>
                    <a:pt x="53" y="424"/>
                  </a:lnTo>
                  <a:lnTo>
                    <a:pt x="133" y="424"/>
                  </a:lnTo>
                  <a:lnTo>
                    <a:pt x="133" y="212"/>
                  </a:lnTo>
                  <a:lnTo>
                    <a:pt x="199" y="212"/>
                  </a:lnTo>
                  <a:lnTo>
                    <a:pt x="212" y="132"/>
                  </a:lnTo>
                  <a:lnTo>
                    <a:pt x="133" y="132"/>
                  </a:lnTo>
                  <a:lnTo>
                    <a:pt x="133" y="92"/>
                  </a:lnTo>
                  <a:cubicBezTo>
                    <a:pt x="132" y="86"/>
                    <a:pt x="139" y="79"/>
                    <a:pt x="146" y="79"/>
                  </a:cubicBezTo>
                </a:path>
              </a:pathLst>
            </a:custGeom>
            <a:solidFill>
              <a:srgbClr val="4D4D4D">
                <a:lumMod val="50000"/>
              </a:srgbClr>
            </a:solidFill>
            <a:ln>
              <a:noFill/>
            </a:ln>
          </p:spPr>
          <p:txBody>
            <a:bodyPr wrap="none"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Muli Regular" charset="0"/>
                <a:cs typeface="Arial"/>
                <a:sym typeface="Arial"/>
              </a:endParaRPr>
            </a:p>
          </p:txBody>
        </p:sp>
      </p:grpSp>
      <p:grpSp>
        <p:nvGrpSpPr>
          <p:cNvPr id="5" name="Group 4">
            <a:extLst>
              <a:ext uri="{FF2B5EF4-FFF2-40B4-BE49-F238E27FC236}">
                <a16:creationId xmlns:a16="http://schemas.microsoft.com/office/drawing/2014/main" id="{ACC7E977-2C46-CC43-A356-DDE8529D5DB9}"/>
              </a:ext>
            </a:extLst>
          </p:cNvPr>
          <p:cNvGrpSpPr/>
          <p:nvPr/>
        </p:nvGrpSpPr>
        <p:grpSpPr>
          <a:xfrm>
            <a:off x="1705895" y="2501964"/>
            <a:ext cx="2470515" cy="253920"/>
            <a:chOff x="553373" y="2631075"/>
            <a:chExt cx="2470515" cy="253920"/>
          </a:xfrm>
        </p:grpSpPr>
        <p:sp>
          <p:nvSpPr>
            <p:cNvPr id="6" name="TextBox 116">
              <a:extLst>
                <a:ext uri="{FF2B5EF4-FFF2-40B4-BE49-F238E27FC236}">
                  <a16:creationId xmlns:a16="http://schemas.microsoft.com/office/drawing/2014/main" id="{0365A22F-5207-1C41-A4EC-BDFBC014849F}"/>
                </a:ext>
              </a:extLst>
            </p:cNvPr>
            <p:cNvSpPr txBox="1">
              <a:spLocks noChangeArrowheads="1"/>
            </p:cNvSpPr>
            <p:nvPr/>
          </p:nvSpPr>
          <p:spPr bwMode="auto">
            <a:xfrm>
              <a:off x="778964" y="2631075"/>
              <a:ext cx="2244924" cy="2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3" tIns="34292" rIns="68583" bIns="34292">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AU" altLang="en-US" sz="1200" b="1" i="0" u="none" strike="noStrike" kern="0" cap="none" spc="0" normalizeH="0" baseline="0" noProof="0" dirty="0">
                  <a:ln>
                    <a:noFill/>
                  </a:ln>
                  <a:solidFill>
                    <a:srgbClr val="4D4D4D">
                      <a:lumMod val="50000"/>
                    </a:srgbClr>
                  </a:solidFill>
                  <a:effectLst/>
                  <a:uLnTx/>
                  <a:uFillTx/>
                  <a:latin typeface="Arial" panose="020B0604020202020204" pitchFamily="34" charset="0"/>
                  <a:ea typeface="Roboto" panose="02000000000000000000" pitchFamily="2" charset="0"/>
                  <a:cs typeface="Arial" panose="020B0604020202020204" pitchFamily="34" charset="0"/>
                  <a:sym typeface="Arial"/>
                </a:rPr>
                <a:t>@GlobPeaceIndex</a:t>
              </a:r>
              <a:endParaRPr kumimoji="0" lang="id-ID" altLang="en-US" sz="1200" b="1" i="0" u="none" strike="noStrike" kern="0" cap="none" spc="0" normalizeH="0" baseline="0" noProof="0" dirty="0">
                <a:ln>
                  <a:noFill/>
                </a:ln>
                <a:solidFill>
                  <a:srgbClr val="4D4D4D">
                    <a:lumMod val="50000"/>
                  </a:srgbClr>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7" name="Freeform 615">
              <a:extLst>
                <a:ext uri="{FF2B5EF4-FFF2-40B4-BE49-F238E27FC236}">
                  <a16:creationId xmlns:a16="http://schemas.microsoft.com/office/drawing/2014/main" id="{9A13E8EC-0720-1042-B8DE-669441E07D99}"/>
                </a:ext>
              </a:extLst>
            </p:cNvPr>
            <p:cNvSpPr>
              <a:spLocks noChangeArrowheads="1"/>
            </p:cNvSpPr>
            <p:nvPr/>
          </p:nvSpPr>
          <p:spPr bwMode="auto">
            <a:xfrm>
              <a:off x="553373" y="2691471"/>
              <a:ext cx="183404" cy="145975"/>
            </a:xfrm>
            <a:custGeom>
              <a:avLst/>
              <a:gdLst>
                <a:gd name="T0" fmla="*/ 153627 w 427"/>
                <a:gd name="T1" fmla="*/ 14673 h 346"/>
                <a:gd name="T2" fmla="*/ 135596 w 427"/>
                <a:gd name="T3" fmla="*/ 19325 h 346"/>
                <a:gd name="T4" fmla="*/ 149300 w 427"/>
                <a:gd name="T5" fmla="*/ 2147 h 346"/>
                <a:gd name="T6" fmla="*/ 129465 w 427"/>
                <a:gd name="T7" fmla="*/ 9663 h 346"/>
                <a:gd name="T8" fmla="*/ 106385 w 427"/>
                <a:gd name="T9" fmla="*/ 0 h 346"/>
                <a:gd name="T10" fmla="*/ 75011 w 427"/>
                <a:gd name="T11" fmla="*/ 31135 h 346"/>
                <a:gd name="T12" fmla="*/ 75732 w 427"/>
                <a:gd name="T13" fmla="*/ 38293 h 346"/>
                <a:gd name="T14" fmla="*/ 10819 w 427"/>
                <a:gd name="T15" fmla="*/ 5726 h 346"/>
                <a:gd name="T16" fmla="*/ 6491 w 427"/>
                <a:gd name="T17" fmla="*/ 21115 h 346"/>
                <a:gd name="T18" fmla="*/ 20556 w 427"/>
                <a:gd name="T19" fmla="*/ 47240 h 346"/>
                <a:gd name="T20" fmla="*/ 6491 w 427"/>
                <a:gd name="T21" fmla="*/ 43303 h 346"/>
                <a:gd name="T22" fmla="*/ 6491 w 427"/>
                <a:gd name="T23" fmla="*/ 43661 h 346"/>
                <a:gd name="T24" fmla="*/ 31735 w 427"/>
                <a:gd name="T25" fmla="*/ 74438 h 346"/>
                <a:gd name="T26" fmla="*/ 23441 w 427"/>
                <a:gd name="T27" fmla="*/ 75512 h 346"/>
                <a:gd name="T28" fmla="*/ 17310 w 427"/>
                <a:gd name="T29" fmla="*/ 74796 h 346"/>
                <a:gd name="T30" fmla="*/ 46882 w 427"/>
                <a:gd name="T31" fmla="*/ 96626 h 346"/>
                <a:gd name="T32" fmla="*/ 7573 w 427"/>
                <a:gd name="T33" fmla="*/ 109868 h 346"/>
                <a:gd name="T34" fmla="*/ 0 w 427"/>
                <a:gd name="T35" fmla="*/ 109510 h 346"/>
                <a:gd name="T36" fmla="*/ 48324 w 427"/>
                <a:gd name="T37" fmla="*/ 123467 h 346"/>
                <a:gd name="T38" fmla="*/ 137760 w 427"/>
                <a:gd name="T39" fmla="*/ 34714 h 346"/>
                <a:gd name="T40" fmla="*/ 137760 w 427"/>
                <a:gd name="T41" fmla="*/ 30419 h 346"/>
                <a:gd name="T42" fmla="*/ 153627 w 427"/>
                <a:gd name="T43" fmla="*/ 14673 h 3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7" h="346">
                  <a:moveTo>
                    <a:pt x="426" y="41"/>
                  </a:moveTo>
                  <a:cubicBezTo>
                    <a:pt x="411" y="48"/>
                    <a:pt x="394" y="52"/>
                    <a:pt x="376" y="54"/>
                  </a:cubicBezTo>
                  <a:cubicBezTo>
                    <a:pt x="394" y="44"/>
                    <a:pt x="408" y="27"/>
                    <a:pt x="414" y="6"/>
                  </a:cubicBezTo>
                  <a:cubicBezTo>
                    <a:pt x="398" y="16"/>
                    <a:pt x="379" y="23"/>
                    <a:pt x="359" y="27"/>
                  </a:cubicBezTo>
                  <a:cubicBezTo>
                    <a:pt x="343" y="10"/>
                    <a:pt x="320" y="0"/>
                    <a:pt x="295" y="0"/>
                  </a:cubicBezTo>
                  <a:cubicBezTo>
                    <a:pt x="247" y="0"/>
                    <a:pt x="208" y="39"/>
                    <a:pt x="208" y="87"/>
                  </a:cubicBezTo>
                  <a:cubicBezTo>
                    <a:pt x="208" y="94"/>
                    <a:pt x="209" y="101"/>
                    <a:pt x="210" y="107"/>
                  </a:cubicBezTo>
                  <a:cubicBezTo>
                    <a:pt x="137" y="103"/>
                    <a:pt x="73" y="69"/>
                    <a:pt x="30" y="16"/>
                  </a:cubicBezTo>
                  <a:cubicBezTo>
                    <a:pt x="23" y="29"/>
                    <a:pt x="18" y="44"/>
                    <a:pt x="18" y="59"/>
                  </a:cubicBezTo>
                  <a:cubicBezTo>
                    <a:pt x="18" y="90"/>
                    <a:pt x="34" y="117"/>
                    <a:pt x="57" y="132"/>
                  </a:cubicBezTo>
                  <a:cubicBezTo>
                    <a:pt x="43" y="132"/>
                    <a:pt x="29" y="127"/>
                    <a:pt x="18" y="121"/>
                  </a:cubicBezTo>
                  <a:cubicBezTo>
                    <a:pt x="18" y="122"/>
                    <a:pt x="18" y="122"/>
                    <a:pt x="18" y="122"/>
                  </a:cubicBezTo>
                  <a:cubicBezTo>
                    <a:pt x="18" y="165"/>
                    <a:pt x="48" y="200"/>
                    <a:pt x="88" y="208"/>
                  </a:cubicBezTo>
                  <a:cubicBezTo>
                    <a:pt x="81" y="210"/>
                    <a:pt x="73" y="211"/>
                    <a:pt x="65" y="211"/>
                  </a:cubicBezTo>
                  <a:cubicBezTo>
                    <a:pt x="59" y="211"/>
                    <a:pt x="54" y="211"/>
                    <a:pt x="48" y="209"/>
                  </a:cubicBezTo>
                  <a:cubicBezTo>
                    <a:pt x="60" y="244"/>
                    <a:pt x="92" y="269"/>
                    <a:pt x="130" y="270"/>
                  </a:cubicBezTo>
                  <a:cubicBezTo>
                    <a:pt x="100" y="293"/>
                    <a:pt x="62" y="307"/>
                    <a:pt x="21" y="307"/>
                  </a:cubicBezTo>
                  <a:cubicBezTo>
                    <a:pt x="14" y="307"/>
                    <a:pt x="8" y="307"/>
                    <a:pt x="0" y="306"/>
                  </a:cubicBezTo>
                  <a:cubicBezTo>
                    <a:pt x="39" y="331"/>
                    <a:pt x="85" y="345"/>
                    <a:pt x="134" y="345"/>
                  </a:cubicBezTo>
                  <a:cubicBezTo>
                    <a:pt x="294" y="345"/>
                    <a:pt x="382" y="212"/>
                    <a:pt x="382" y="97"/>
                  </a:cubicBezTo>
                  <a:cubicBezTo>
                    <a:pt x="382" y="93"/>
                    <a:pt x="382" y="89"/>
                    <a:pt x="382" y="85"/>
                  </a:cubicBezTo>
                  <a:cubicBezTo>
                    <a:pt x="400" y="74"/>
                    <a:pt x="414" y="58"/>
                    <a:pt x="426" y="41"/>
                  </a:cubicBezTo>
                </a:path>
              </a:pathLst>
            </a:custGeom>
            <a:solidFill>
              <a:srgbClr val="4D4D4D">
                <a:lumMod val="50000"/>
              </a:srgbClr>
            </a:solidFill>
            <a:ln>
              <a:noFill/>
            </a:ln>
          </p:spPr>
          <p:txBody>
            <a:bodyPr wrap="none"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Muli Regular" charset="0"/>
                <a:cs typeface="Arial"/>
                <a:sym typeface="Arial"/>
              </a:endParaRPr>
            </a:p>
          </p:txBody>
        </p:sp>
      </p:grpSp>
      <p:grpSp>
        <p:nvGrpSpPr>
          <p:cNvPr id="8" name="Group 7">
            <a:extLst>
              <a:ext uri="{FF2B5EF4-FFF2-40B4-BE49-F238E27FC236}">
                <a16:creationId xmlns:a16="http://schemas.microsoft.com/office/drawing/2014/main" id="{8CF5D49C-35F9-8D4E-893E-7D33F82A3985}"/>
              </a:ext>
            </a:extLst>
          </p:cNvPr>
          <p:cNvGrpSpPr/>
          <p:nvPr/>
        </p:nvGrpSpPr>
        <p:grpSpPr>
          <a:xfrm>
            <a:off x="1685448" y="2870944"/>
            <a:ext cx="1913941" cy="253920"/>
            <a:chOff x="532926" y="3398871"/>
            <a:chExt cx="1913941" cy="253920"/>
          </a:xfrm>
        </p:grpSpPr>
        <p:sp>
          <p:nvSpPr>
            <p:cNvPr id="9" name="TextBox 119">
              <a:extLst>
                <a:ext uri="{FF2B5EF4-FFF2-40B4-BE49-F238E27FC236}">
                  <a16:creationId xmlns:a16="http://schemas.microsoft.com/office/drawing/2014/main" id="{EE8219FF-C72C-4B4F-8F24-3D8F5B4BCA47}"/>
                </a:ext>
              </a:extLst>
            </p:cNvPr>
            <p:cNvSpPr txBox="1">
              <a:spLocks noChangeArrowheads="1"/>
            </p:cNvSpPr>
            <p:nvPr/>
          </p:nvSpPr>
          <p:spPr bwMode="auto">
            <a:xfrm>
              <a:off x="778964" y="3398871"/>
              <a:ext cx="1667903" cy="2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3" tIns="34292" rIns="68583" bIns="34292" anchor="t"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AU" altLang="en-US" sz="1200" b="1" i="0" u="none" strike="noStrike" kern="0" cap="none" spc="0" normalizeH="0" baseline="0" noProof="0" dirty="0">
                  <a:ln>
                    <a:noFill/>
                  </a:ln>
                  <a:solidFill>
                    <a:srgbClr val="4D4D4D">
                      <a:lumMod val="50000"/>
                    </a:srgbClr>
                  </a:solidFill>
                  <a:effectLst/>
                  <a:uLnTx/>
                  <a:uFillTx/>
                  <a:latin typeface="Arial" panose="020B0604020202020204" pitchFamily="34" charset="0"/>
                  <a:ea typeface="Roboto" panose="02000000000000000000" pitchFamily="2" charset="0"/>
                  <a:cs typeface="Arial" panose="020B0604020202020204" pitchFamily="34" charset="0"/>
                  <a:sym typeface="Arial"/>
                </a:rPr>
                <a:t>@GlobalPeaceIndex</a:t>
              </a:r>
              <a:endParaRPr kumimoji="0" lang="id-ID" altLang="en-US" sz="1200" b="1" i="0" u="none" strike="noStrike" kern="0" cap="none" spc="0" normalizeH="0" baseline="0" noProof="0" dirty="0">
                <a:ln>
                  <a:noFill/>
                </a:ln>
                <a:solidFill>
                  <a:srgbClr val="4D4D4D">
                    <a:lumMod val="50000"/>
                  </a:srgbClr>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10" name="Freeform 808">
              <a:extLst>
                <a:ext uri="{FF2B5EF4-FFF2-40B4-BE49-F238E27FC236}">
                  <a16:creationId xmlns:a16="http://schemas.microsoft.com/office/drawing/2014/main" id="{3623E17F-F42D-074B-9238-E911AE84C685}"/>
                </a:ext>
              </a:extLst>
            </p:cNvPr>
            <p:cNvSpPr>
              <a:spLocks noChangeAspect="1" noChangeArrowheads="1"/>
            </p:cNvSpPr>
            <p:nvPr/>
          </p:nvSpPr>
          <p:spPr bwMode="auto">
            <a:xfrm>
              <a:off x="532926" y="3426221"/>
              <a:ext cx="201276" cy="199220"/>
            </a:xfrm>
            <a:custGeom>
              <a:avLst/>
              <a:gdLst/>
              <a:ahLst/>
              <a:cxnLst/>
              <a:rect l="0" t="0" r="r" b="b"/>
              <a:pathLst>
                <a:path w="7559315" h="7559315">
                  <a:moveTo>
                    <a:pt x="3716254" y="2509540"/>
                  </a:moveTo>
                  <a:lnTo>
                    <a:pt x="3652523" y="2516020"/>
                  </a:lnTo>
                  <a:lnTo>
                    <a:pt x="3590593" y="2522500"/>
                  </a:lnTo>
                  <a:lnTo>
                    <a:pt x="3529022" y="2535101"/>
                  </a:lnTo>
                  <a:lnTo>
                    <a:pt x="3469252" y="2548061"/>
                  </a:lnTo>
                  <a:lnTo>
                    <a:pt x="3409482" y="2565341"/>
                  </a:lnTo>
                  <a:lnTo>
                    <a:pt x="3351872" y="2584422"/>
                  </a:lnTo>
                  <a:lnTo>
                    <a:pt x="3294623" y="2607822"/>
                  </a:lnTo>
                  <a:lnTo>
                    <a:pt x="3238813" y="2633383"/>
                  </a:lnTo>
                  <a:lnTo>
                    <a:pt x="3185884" y="2661103"/>
                  </a:lnTo>
                  <a:lnTo>
                    <a:pt x="3134756" y="2690624"/>
                  </a:lnTo>
                  <a:lnTo>
                    <a:pt x="3083267" y="2722664"/>
                  </a:lnTo>
                  <a:lnTo>
                    <a:pt x="3034299" y="2756865"/>
                  </a:lnTo>
                  <a:lnTo>
                    <a:pt x="2987491" y="2795026"/>
                  </a:lnTo>
                  <a:lnTo>
                    <a:pt x="2940683" y="2833547"/>
                  </a:lnTo>
                  <a:lnTo>
                    <a:pt x="2898196" y="2876388"/>
                  </a:lnTo>
                  <a:lnTo>
                    <a:pt x="2857509" y="2918868"/>
                  </a:lnTo>
                  <a:lnTo>
                    <a:pt x="2817182" y="2963510"/>
                  </a:lnTo>
                  <a:lnTo>
                    <a:pt x="2780816" y="3010310"/>
                  </a:lnTo>
                  <a:lnTo>
                    <a:pt x="2744810" y="3059271"/>
                  </a:lnTo>
                  <a:lnTo>
                    <a:pt x="2712765" y="3110753"/>
                  </a:lnTo>
                  <a:lnTo>
                    <a:pt x="2682880" y="3163674"/>
                  </a:lnTo>
                  <a:lnTo>
                    <a:pt x="2655155" y="3216955"/>
                  </a:lnTo>
                  <a:lnTo>
                    <a:pt x="2629591" y="3272396"/>
                  </a:lnTo>
                  <a:lnTo>
                    <a:pt x="2608347" y="3327837"/>
                  </a:lnTo>
                  <a:lnTo>
                    <a:pt x="2589264" y="3387598"/>
                  </a:lnTo>
                  <a:lnTo>
                    <a:pt x="2571981" y="3447360"/>
                  </a:lnTo>
                  <a:lnTo>
                    <a:pt x="2556858" y="3507121"/>
                  </a:lnTo>
                  <a:lnTo>
                    <a:pt x="2546417" y="3568682"/>
                  </a:lnTo>
                  <a:lnTo>
                    <a:pt x="2537775" y="3630243"/>
                  </a:lnTo>
                  <a:lnTo>
                    <a:pt x="2533455" y="3694325"/>
                  </a:lnTo>
                  <a:lnTo>
                    <a:pt x="2531294" y="3758406"/>
                  </a:lnTo>
                  <a:lnTo>
                    <a:pt x="2533455" y="3821768"/>
                  </a:lnTo>
                  <a:lnTo>
                    <a:pt x="2537775" y="3885849"/>
                  </a:lnTo>
                  <a:lnTo>
                    <a:pt x="2546417" y="3947770"/>
                  </a:lnTo>
                  <a:lnTo>
                    <a:pt x="2556858" y="4009331"/>
                  </a:lnTo>
                  <a:lnTo>
                    <a:pt x="2571981" y="4069093"/>
                  </a:lnTo>
                  <a:lnTo>
                    <a:pt x="2589264" y="4128854"/>
                  </a:lnTo>
                  <a:lnTo>
                    <a:pt x="2608347" y="4186455"/>
                  </a:lnTo>
                  <a:lnTo>
                    <a:pt x="2629591" y="4243696"/>
                  </a:lnTo>
                  <a:lnTo>
                    <a:pt x="2655155" y="4299498"/>
                  </a:lnTo>
                  <a:lnTo>
                    <a:pt x="2682880" y="4352419"/>
                  </a:lnTo>
                  <a:lnTo>
                    <a:pt x="2712765" y="4405700"/>
                  </a:lnTo>
                  <a:lnTo>
                    <a:pt x="2744810" y="4455021"/>
                  </a:lnTo>
                  <a:lnTo>
                    <a:pt x="2780816" y="4503622"/>
                  </a:lnTo>
                  <a:lnTo>
                    <a:pt x="2817182" y="4550783"/>
                  </a:lnTo>
                  <a:lnTo>
                    <a:pt x="2857509" y="4597584"/>
                  </a:lnTo>
                  <a:lnTo>
                    <a:pt x="2898196" y="4640065"/>
                  </a:lnTo>
                  <a:lnTo>
                    <a:pt x="2940683" y="4682546"/>
                  </a:lnTo>
                  <a:lnTo>
                    <a:pt x="2987491" y="4721066"/>
                  </a:lnTo>
                  <a:lnTo>
                    <a:pt x="3034299" y="4757427"/>
                  </a:lnTo>
                  <a:lnTo>
                    <a:pt x="3083267" y="4793428"/>
                  </a:lnTo>
                  <a:lnTo>
                    <a:pt x="3134756" y="4825469"/>
                  </a:lnTo>
                  <a:lnTo>
                    <a:pt x="3185884" y="4855349"/>
                  </a:lnTo>
                  <a:lnTo>
                    <a:pt x="3238813" y="4883070"/>
                  </a:lnTo>
                  <a:lnTo>
                    <a:pt x="3294623" y="4908630"/>
                  </a:lnTo>
                  <a:lnTo>
                    <a:pt x="3351872" y="4929871"/>
                  </a:lnTo>
                  <a:lnTo>
                    <a:pt x="3409482" y="4951111"/>
                  </a:lnTo>
                  <a:lnTo>
                    <a:pt x="3469252" y="4966232"/>
                  </a:lnTo>
                  <a:lnTo>
                    <a:pt x="3529022" y="4981352"/>
                  </a:lnTo>
                  <a:lnTo>
                    <a:pt x="3590593" y="4991792"/>
                  </a:lnTo>
                  <a:lnTo>
                    <a:pt x="3652523" y="5000432"/>
                  </a:lnTo>
                  <a:lnTo>
                    <a:pt x="3716254" y="5004752"/>
                  </a:lnTo>
                  <a:lnTo>
                    <a:pt x="3780345" y="5006552"/>
                  </a:lnTo>
                  <a:lnTo>
                    <a:pt x="3844075" y="5004752"/>
                  </a:lnTo>
                  <a:lnTo>
                    <a:pt x="3907806" y="5000432"/>
                  </a:lnTo>
                  <a:lnTo>
                    <a:pt x="3969736" y="4991792"/>
                  </a:lnTo>
                  <a:lnTo>
                    <a:pt x="4031307" y="4981352"/>
                  </a:lnTo>
                  <a:lnTo>
                    <a:pt x="4093237" y="4966232"/>
                  </a:lnTo>
                  <a:lnTo>
                    <a:pt x="4150847" y="4951111"/>
                  </a:lnTo>
                  <a:lnTo>
                    <a:pt x="4210617" y="4929871"/>
                  </a:lnTo>
                  <a:lnTo>
                    <a:pt x="4265706" y="4908630"/>
                  </a:lnTo>
                  <a:lnTo>
                    <a:pt x="4321516" y="4883070"/>
                  </a:lnTo>
                  <a:lnTo>
                    <a:pt x="4374444" y="4855349"/>
                  </a:lnTo>
                  <a:lnTo>
                    <a:pt x="4427733" y="4825469"/>
                  </a:lnTo>
                  <a:lnTo>
                    <a:pt x="4479222" y="4793428"/>
                  </a:lnTo>
                  <a:lnTo>
                    <a:pt x="4527830" y="4757427"/>
                  </a:lnTo>
                  <a:lnTo>
                    <a:pt x="4574998" y="4721066"/>
                  </a:lnTo>
                  <a:lnTo>
                    <a:pt x="4619646" y="4682546"/>
                  </a:lnTo>
                  <a:lnTo>
                    <a:pt x="4664293" y="4640065"/>
                  </a:lnTo>
                  <a:lnTo>
                    <a:pt x="4704980" y="4597584"/>
                  </a:lnTo>
                  <a:lnTo>
                    <a:pt x="4743147" y="4550783"/>
                  </a:lnTo>
                  <a:lnTo>
                    <a:pt x="4781673" y="4503622"/>
                  </a:lnTo>
                  <a:lnTo>
                    <a:pt x="4815519" y="4455021"/>
                  </a:lnTo>
                  <a:lnTo>
                    <a:pt x="4847564" y="4405700"/>
                  </a:lnTo>
                  <a:lnTo>
                    <a:pt x="4879610" y="4352419"/>
                  </a:lnTo>
                  <a:lnTo>
                    <a:pt x="4907334" y="4299498"/>
                  </a:lnTo>
                  <a:lnTo>
                    <a:pt x="4930738" y="4243696"/>
                  </a:lnTo>
                  <a:lnTo>
                    <a:pt x="4954142" y="4186455"/>
                  </a:lnTo>
                  <a:lnTo>
                    <a:pt x="4973225" y="4128854"/>
                  </a:lnTo>
                  <a:lnTo>
                    <a:pt x="4990508" y="4069093"/>
                  </a:lnTo>
                  <a:lnTo>
                    <a:pt x="5005631" y="4009331"/>
                  </a:lnTo>
                  <a:lnTo>
                    <a:pt x="5016073" y="3947770"/>
                  </a:lnTo>
                  <a:lnTo>
                    <a:pt x="5022554" y="3885849"/>
                  </a:lnTo>
                  <a:lnTo>
                    <a:pt x="5029035" y="3821768"/>
                  </a:lnTo>
                  <a:lnTo>
                    <a:pt x="5029035" y="3758406"/>
                  </a:lnTo>
                  <a:lnTo>
                    <a:pt x="5029035" y="3694325"/>
                  </a:lnTo>
                  <a:lnTo>
                    <a:pt x="5022554" y="3630243"/>
                  </a:lnTo>
                  <a:lnTo>
                    <a:pt x="5016073" y="3568682"/>
                  </a:lnTo>
                  <a:lnTo>
                    <a:pt x="5005631" y="3507121"/>
                  </a:lnTo>
                  <a:lnTo>
                    <a:pt x="4990508" y="3447360"/>
                  </a:lnTo>
                  <a:lnTo>
                    <a:pt x="4973225" y="3387598"/>
                  </a:lnTo>
                  <a:lnTo>
                    <a:pt x="4954142" y="3327837"/>
                  </a:lnTo>
                  <a:lnTo>
                    <a:pt x="4930738" y="3272396"/>
                  </a:lnTo>
                  <a:lnTo>
                    <a:pt x="4907334" y="3216955"/>
                  </a:lnTo>
                  <a:lnTo>
                    <a:pt x="4879610" y="3163674"/>
                  </a:lnTo>
                  <a:lnTo>
                    <a:pt x="4847564" y="3110753"/>
                  </a:lnTo>
                  <a:lnTo>
                    <a:pt x="4815519" y="3059271"/>
                  </a:lnTo>
                  <a:lnTo>
                    <a:pt x="4781673" y="3010310"/>
                  </a:lnTo>
                  <a:lnTo>
                    <a:pt x="4743147" y="2963510"/>
                  </a:lnTo>
                  <a:lnTo>
                    <a:pt x="4704980" y="2918868"/>
                  </a:lnTo>
                  <a:lnTo>
                    <a:pt x="4664293" y="2876388"/>
                  </a:lnTo>
                  <a:lnTo>
                    <a:pt x="4619646" y="2833547"/>
                  </a:lnTo>
                  <a:lnTo>
                    <a:pt x="4574998" y="2795026"/>
                  </a:lnTo>
                  <a:lnTo>
                    <a:pt x="4527830" y="2756865"/>
                  </a:lnTo>
                  <a:lnTo>
                    <a:pt x="4479222" y="2722664"/>
                  </a:lnTo>
                  <a:lnTo>
                    <a:pt x="4427733" y="2690624"/>
                  </a:lnTo>
                  <a:lnTo>
                    <a:pt x="4374444" y="2661103"/>
                  </a:lnTo>
                  <a:lnTo>
                    <a:pt x="4321516" y="2633383"/>
                  </a:lnTo>
                  <a:lnTo>
                    <a:pt x="4265706" y="2607822"/>
                  </a:lnTo>
                  <a:lnTo>
                    <a:pt x="4210617" y="2584422"/>
                  </a:lnTo>
                  <a:lnTo>
                    <a:pt x="4150847" y="2565341"/>
                  </a:lnTo>
                  <a:lnTo>
                    <a:pt x="4093237" y="2548061"/>
                  </a:lnTo>
                  <a:lnTo>
                    <a:pt x="4031307" y="2535101"/>
                  </a:lnTo>
                  <a:lnTo>
                    <a:pt x="3969736" y="2522500"/>
                  </a:lnTo>
                  <a:lnTo>
                    <a:pt x="3907806" y="2516020"/>
                  </a:lnTo>
                  <a:lnTo>
                    <a:pt x="3844075" y="2509540"/>
                  </a:lnTo>
                  <a:lnTo>
                    <a:pt x="3780345" y="2509540"/>
                  </a:lnTo>
                  <a:lnTo>
                    <a:pt x="3716254" y="2509540"/>
                  </a:lnTo>
                  <a:close/>
                  <a:moveTo>
                    <a:pt x="3780345" y="1812925"/>
                  </a:moveTo>
                  <a:lnTo>
                    <a:pt x="3880081" y="1815085"/>
                  </a:lnTo>
                  <a:lnTo>
                    <a:pt x="3978018" y="1823725"/>
                  </a:lnTo>
                  <a:lnTo>
                    <a:pt x="4076314" y="1836326"/>
                  </a:lnTo>
                  <a:lnTo>
                    <a:pt x="4172090" y="1853246"/>
                  </a:lnTo>
                  <a:lnTo>
                    <a:pt x="4265706" y="1874487"/>
                  </a:lnTo>
                  <a:lnTo>
                    <a:pt x="4357522" y="1900407"/>
                  </a:lnTo>
                  <a:lnTo>
                    <a:pt x="4448977" y="1932088"/>
                  </a:lnTo>
                  <a:lnTo>
                    <a:pt x="4536472" y="1966288"/>
                  </a:lnTo>
                  <a:lnTo>
                    <a:pt x="4623967" y="2004449"/>
                  </a:lnTo>
                  <a:lnTo>
                    <a:pt x="4707141" y="2047290"/>
                  </a:lnTo>
                  <a:lnTo>
                    <a:pt x="4788154" y="2094091"/>
                  </a:lnTo>
                  <a:lnTo>
                    <a:pt x="4866647" y="2145572"/>
                  </a:lnTo>
                  <a:lnTo>
                    <a:pt x="4943700" y="2200653"/>
                  </a:lnTo>
                  <a:lnTo>
                    <a:pt x="5018233" y="2258255"/>
                  </a:lnTo>
                  <a:lnTo>
                    <a:pt x="5088445" y="2318016"/>
                  </a:lnTo>
                  <a:lnTo>
                    <a:pt x="5154696" y="2383897"/>
                  </a:lnTo>
                  <a:lnTo>
                    <a:pt x="5220587" y="2450139"/>
                  </a:lnTo>
                  <a:lnTo>
                    <a:pt x="5280357" y="2522500"/>
                  </a:lnTo>
                  <a:lnTo>
                    <a:pt x="5337967" y="2594862"/>
                  </a:lnTo>
                  <a:lnTo>
                    <a:pt x="5393056" y="2671543"/>
                  </a:lnTo>
                  <a:lnTo>
                    <a:pt x="5444545" y="2750385"/>
                  </a:lnTo>
                  <a:lnTo>
                    <a:pt x="5491353" y="2831387"/>
                  </a:lnTo>
                  <a:lnTo>
                    <a:pt x="5533840" y="2914549"/>
                  </a:lnTo>
                  <a:lnTo>
                    <a:pt x="5572366" y="3002030"/>
                  </a:lnTo>
                  <a:lnTo>
                    <a:pt x="5608372" y="3089152"/>
                  </a:lnTo>
                  <a:lnTo>
                    <a:pt x="5638257" y="3180954"/>
                  </a:lnTo>
                  <a:lnTo>
                    <a:pt x="5664182" y="3272396"/>
                  </a:lnTo>
                  <a:lnTo>
                    <a:pt x="5685425" y="3366358"/>
                  </a:lnTo>
                  <a:lnTo>
                    <a:pt x="5702348" y="3462120"/>
                  </a:lnTo>
                  <a:lnTo>
                    <a:pt x="5714950" y="3560042"/>
                  </a:lnTo>
                  <a:lnTo>
                    <a:pt x="5723592" y="3658324"/>
                  </a:lnTo>
                  <a:lnTo>
                    <a:pt x="5725752" y="3758406"/>
                  </a:lnTo>
                  <a:lnTo>
                    <a:pt x="5723592" y="3858128"/>
                  </a:lnTo>
                  <a:lnTo>
                    <a:pt x="5714950" y="3956050"/>
                  </a:lnTo>
                  <a:lnTo>
                    <a:pt x="5702348" y="4054332"/>
                  </a:lnTo>
                  <a:lnTo>
                    <a:pt x="5685425" y="4150094"/>
                  </a:lnTo>
                  <a:lnTo>
                    <a:pt x="5664182" y="4243696"/>
                  </a:lnTo>
                  <a:lnTo>
                    <a:pt x="5638257" y="4335498"/>
                  </a:lnTo>
                  <a:lnTo>
                    <a:pt x="5608372" y="4424780"/>
                  </a:lnTo>
                  <a:lnTo>
                    <a:pt x="5572366" y="4514422"/>
                  </a:lnTo>
                  <a:lnTo>
                    <a:pt x="5533840" y="4599384"/>
                  </a:lnTo>
                  <a:lnTo>
                    <a:pt x="5491353" y="4684706"/>
                  </a:lnTo>
                  <a:lnTo>
                    <a:pt x="5444545" y="4766067"/>
                  </a:lnTo>
                  <a:lnTo>
                    <a:pt x="5393056" y="4844549"/>
                  </a:lnTo>
                  <a:lnTo>
                    <a:pt x="5337967" y="4921591"/>
                  </a:lnTo>
                  <a:lnTo>
                    <a:pt x="5280357" y="4993592"/>
                  </a:lnTo>
                  <a:lnTo>
                    <a:pt x="5220587" y="5064154"/>
                  </a:lnTo>
                  <a:lnTo>
                    <a:pt x="5154696" y="5132555"/>
                  </a:lnTo>
                  <a:lnTo>
                    <a:pt x="5088445" y="5196276"/>
                  </a:lnTo>
                  <a:lnTo>
                    <a:pt x="5018233" y="5257838"/>
                  </a:lnTo>
                  <a:lnTo>
                    <a:pt x="4943700" y="5315799"/>
                  </a:lnTo>
                  <a:lnTo>
                    <a:pt x="4866647" y="5368720"/>
                  </a:lnTo>
                  <a:lnTo>
                    <a:pt x="4788154" y="5420201"/>
                  </a:lnTo>
                  <a:lnTo>
                    <a:pt x="4707141" y="5467002"/>
                  </a:lnTo>
                  <a:lnTo>
                    <a:pt x="4623967" y="5509483"/>
                  </a:lnTo>
                  <a:lnTo>
                    <a:pt x="4536472" y="5550164"/>
                  </a:lnTo>
                  <a:lnTo>
                    <a:pt x="4448977" y="5584005"/>
                  </a:lnTo>
                  <a:lnTo>
                    <a:pt x="4357522" y="5613885"/>
                  </a:lnTo>
                  <a:lnTo>
                    <a:pt x="4265706" y="5641606"/>
                  </a:lnTo>
                  <a:lnTo>
                    <a:pt x="4172090" y="5663206"/>
                  </a:lnTo>
                  <a:lnTo>
                    <a:pt x="4076314" y="5680127"/>
                  </a:lnTo>
                  <a:lnTo>
                    <a:pt x="3978018" y="5692727"/>
                  </a:lnTo>
                  <a:lnTo>
                    <a:pt x="3880081" y="5699207"/>
                  </a:lnTo>
                  <a:lnTo>
                    <a:pt x="3780345" y="5703527"/>
                  </a:lnTo>
                  <a:lnTo>
                    <a:pt x="3680248" y="5699207"/>
                  </a:lnTo>
                  <a:lnTo>
                    <a:pt x="3582311" y="5692727"/>
                  </a:lnTo>
                  <a:lnTo>
                    <a:pt x="3484015" y="5680127"/>
                  </a:lnTo>
                  <a:lnTo>
                    <a:pt x="3390399" y="5663206"/>
                  </a:lnTo>
                  <a:lnTo>
                    <a:pt x="3294623" y="5641606"/>
                  </a:lnTo>
                  <a:lnTo>
                    <a:pt x="3202807" y="5613885"/>
                  </a:lnTo>
                  <a:lnTo>
                    <a:pt x="3113512" y="5584005"/>
                  </a:lnTo>
                  <a:lnTo>
                    <a:pt x="3023857" y="5550164"/>
                  </a:lnTo>
                  <a:lnTo>
                    <a:pt x="2938523" y="5509483"/>
                  </a:lnTo>
                  <a:lnTo>
                    <a:pt x="2855349" y="5467002"/>
                  </a:lnTo>
                  <a:lnTo>
                    <a:pt x="2772175" y="5420201"/>
                  </a:lnTo>
                  <a:lnTo>
                    <a:pt x="2693681" y="5368720"/>
                  </a:lnTo>
                  <a:lnTo>
                    <a:pt x="2618789" y="5315799"/>
                  </a:lnTo>
                  <a:lnTo>
                    <a:pt x="2544256" y="5257838"/>
                  </a:lnTo>
                  <a:lnTo>
                    <a:pt x="2474044" y="5196276"/>
                  </a:lnTo>
                  <a:lnTo>
                    <a:pt x="2405633" y="5132555"/>
                  </a:lnTo>
                  <a:lnTo>
                    <a:pt x="2341902" y="5064154"/>
                  </a:lnTo>
                  <a:lnTo>
                    <a:pt x="2279972" y="4993592"/>
                  </a:lnTo>
                  <a:lnTo>
                    <a:pt x="2222362" y="4921591"/>
                  </a:lnTo>
                  <a:lnTo>
                    <a:pt x="2169433" y="4844549"/>
                  </a:lnTo>
                  <a:lnTo>
                    <a:pt x="2117944" y="4766067"/>
                  </a:lnTo>
                  <a:lnTo>
                    <a:pt x="2071137" y="4684706"/>
                  </a:lnTo>
                  <a:lnTo>
                    <a:pt x="2028290" y="4599384"/>
                  </a:lnTo>
                  <a:lnTo>
                    <a:pt x="1987963" y="4514422"/>
                  </a:lnTo>
                  <a:lnTo>
                    <a:pt x="1954117" y="4424780"/>
                  </a:lnTo>
                  <a:lnTo>
                    <a:pt x="1924232" y="4335498"/>
                  </a:lnTo>
                  <a:lnTo>
                    <a:pt x="1896147" y="4243696"/>
                  </a:lnTo>
                  <a:lnTo>
                    <a:pt x="1874904" y="4150094"/>
                  </a:lnTo>
                  <a:lnTo>
                    <a:pt x="1857981" y="4054332"/>
                  </a:lnTo>
                  <a:lnTo>
                    <a:pt x="1845379" y="3956050"/>
                  </a:lnTo>
                  <a:lnTo>
                    <a:pt x="1838898" y="3858128"/>
                  </a:lnTo>
                  <a:lnTo>
                    <a:pt x="1836737" y="3758406"/>
                  </a:lnTo>
                  <a:lnTo>
                    <a:pt x="1838898" y="3658324"/>
                  </a:lnTo>
                  <a:lnTo>
                    <a:pt x="1845379" y="3560042"/>
                  </a:lnTo>
                  <a:lnTo>
                    <a:pt x="1857981" y="3462120"/>
                  </a:lnTo>
                  <a:lnTo>
                    <a:pt x="1874904" y="3366358"/>
                  </a:lnTo>
                  <a:lnTo>
                    <a:pt x="1896147" y="3272396"/>
                  </a:lnTo>
                  <a:lnTo>
                    <a:pt x="1924232" y="3180954"/>
                  </a:lnTo>
                  <a:lnTo>
                    <a:pt x="1954117" y="3089152"/>
                  </a:lnTo>
                  <a:lnTo>
                    <a:pt x="1987963" y="3002030"/>
                  </a:lnTo>
                  <a:lnTo>
                    <a:pt x="2028290" y="2914549"/>
                  </a:lnTo>
                  <a:lnTo>
                    <a:pt x="2071137" y="2831387"/>
                  </a:lnTo>
                  <a:lnTo>
                    <a:pt x="2117944" y="2750385"/>
                  </a:lnTo>
                  <a:lnTo>
                    <a:pt x="2169433" y="2671543"/>
                  </a:lnTo>
                  <a:lnTo>
                    <a:pt x="2222362" y="2594862"/>
                  </a:lnTo>
                  <a:lnTo>
                    <a:pt x="2279972" y="2522500"/>
                  </a:lnTo>
                  <a:lnTo>
                    <a:pt x="2341902" y="2450139"/>
                  </a:lnTo>
                  <a:lnTo>
                    <a:pt x="2405633" y="2383897"/>
                  </a:lnTo>
                  <a:lnTo>
                    <a:pt x="2474044" y="2318016"/>
                  </a:lnTo>
                  <a:lnTo>
                    <a:pt x="2544256" y="2258255"/>
                  </a:lnTo>
                  <a:lnTo>
                    <a:pt x="2618789" y="2200653"/>
                  </a:lnTo>
                  <a:lnTo>
                    <a:pt x="2693681" y="2145572"/>
                  </a:lnTo>
                  <a:lnTo>
                    <a:pt x="2772175" y="2094091"/>
                  </a:lnTo>
                  <a:lnTo>
                    <a:pt x="2855349" y="2047290"/>
                  </a:lnTo>
                  <a:lnTo>
                    <a:pt x="2938523" y="2004449"/>
                  </a:lnTo>
                  <a:lnTo>
                    <a:pt x="3023857" y="1966288"/>
                  </a:lnTo>
                  <a:lnTo>
                    <a:pt x="3113512" y="1932088"/>
                  </a:lnTo>
                  <a:lnTo>
                    <a:pt x="3202807" y="1900407"/>
                  </a:lnTo>
                  <a:lnTo>
                    <a:pt x="3294623" y="1874487"/>
                  </a:lnTo>
                  <a:lnTo>
                    <a:pt x="3390399" y="1853246"/>
                  </a:lnTo>
                  <a:lnTo>
                    <a:pt x="3484015" y="1836326"/>
                  </a:lnTo>
                  <a:lnTo>
                    <a:pt x="3582311" y="1823725"/>
                  </a:lnTo>
                  <a:lnTo>
                    <a:pt x="3680248" y="1815085"/>
                  </a:lnTo>
                  <a:lnTo>
                    <a:pt x="3780345" y="1812925"/>
                  </a:lnTo>
                  <a:close/>
                  <a:moveTo>
                    <a:pt x="5797084" y="1323975"/>
                  </a:moveTo>
                  <a:lnTo>
                    <a:pt x="5843869" y="1326135"/>
                  </a:lnTo>
                  <a:lnTo>
                    <a:pt x="5886695" y="1332615"/>
                  </a:lnTo>
                  <a:lnTo>
                    <a:pt x="5929162" y="1343414"/>
                  </a:lnTo>
                  <a:lnTo>
                    <a:pt x="5969829" y="1358172"/>
                  </a:lnTo>
                  <a:lnTo>
                    <a:pt x="6007977" y="1377611"/>
                  </a:lnTo>
                  <a:lnTo>
                    <a:pt x="6044325" y="1398849"/>
                  </a:lnTo>
                  <a:lnTo>
                    <a:pt x="6078514" y="1424407"/>
                  </a:lnTo>
                  <a:lnTo>
                    <a:pt x="6110184" y="1452125"/>
                  </a:lnTo>
                  <a:lnTo>
                    <a:pt x="6137895" y="1484162"/>
                  </a:lnTo>
                  <a:lnTo>
                    <a:pt x="6163447" y="1518000"/>
                  </a:lnTo>
                  <a:lnTo>
                    <a:pt x="6186839" y="1554357"/>
                  </a:lnTo>
                  <a:lnTo>
                    <a:pt x="6203754" y="1592514"/>
                  </a:lnTo>
                  <a:lnTo>
                    <a:pt x="6218869" y="1632831"/>
                  </a:lnTo>
                  <a:lnTo>
                    <a:pt x="6229666" y="1675667"/>
                  </a:lnTo>
                  <a:lnTo>
                    <a:pt x="6237943" y="1720304"/>
                  </a:lnTo>
                  <a:lnTo>
                    <a:pt x="6240102" y="1764940"/>
                  </a:lnTo>
                  <a:lnTo>
                    <a:pt x="6237943" y="1809937"/>
                  </a:lnTo>
                  <a:lnTo>
                    <a:pt x="6229666" y="1854573"/>
                  </a:lnTo>
                  <a:lnTo>
                    <a:pt x="6218869" y="1894890"/>
                  </a:lnTo>
                  <a:lnTo>
                    <a:pt x="6203754" y="1937726"/>
                  </a:lnTo>
                  <a:lnTo>
                    <a:pt x="6186839" y="1976243"/>
                  </a:lnTo>
                  <a:lnTo>
                    <a:pt x="6163447" y="2012601"/>
                  </a:lnTo>
                  <a:lnTo>
                    <a:pt x="6137895" y="2046438"/>
                  </a:lnTo>
                  <a:lnTo>
                    <a:pt x="6110184" y="2076315"/>
                  </a:lnTo>
                  <a:lnTo>
                    <a:pt x="6078514" y="2106193"/>
                  </a:lnTo>
                  <a:lnTo>
                    <a:pt x="6044325" y="2131751"/>
                  </a:lnTo>
                  <a:lnTo>
                    <a:pt x="6007977" y="2152989"/>
                  </a:lnTo>
                  <a:lnTo>
                    <a:pt x="5969829" y="2172068"/>
                  </a:lnTo>
                  <a:lnTo>
                    <a:pt x="5929162" y="2187187"/>
                  </a:lnTo>
                  <a:lnTo>
                    <a:pt x="5886695" y="2197626"/>
                  </a:lnTo>
                  <a:lnTo>
                    <a:pt x="5843869" y="2204106"/>
                  </a:lnTo>
                  <a:lnTo>
                    <a:pt x="5797084" y="2206265"/>
                  </a:lnTo>
                  <a:lnTo>
                    <a:pt x="5752458" y="2204106"/>
                  </a:lnTo>
                  <a:lnTo>
                    <a:pt x="5709992" y="2197626"/>
                  </a:lnTo>
                  <a:lnTo>
                    <a:pt x="5667166" y="2187187"/>
                  </a:lnTo>
                  <a:lnTo>
                    <a:pt x="5626859" y="2172068"/>
                  </a:lnTo>
                  <a:lnTo>
                    <a:pt x="5588351" y="2152989"/>
                  </a:lnTo>
                  <a:lnTo>
                    <a:pt x="5552362" y="2131751"/>
                  </a:lnTo>
                  <a:lnTo>
                    <a:pt x="5518173" y="2106193"/>
                  </a:lnTo>
                  <a:lnTo>
                    <a:pt x="5486144" y="2076315"/>
                  </a:lnTo>
                  <a:lnTo>
                    <a:pt x="5456273" y="2046438"/>
                  </a:lnTo>
                  <a:lnTo>
                    <a:pt x="5432881" y="2012601"/>
                  </a:lnTo>
                  <a:lnTo>
                    <a:pt x="5409488" y="1976243"/>
                  </a:lnTo>
                  <a:lnTo>
                    <a:pt x="5390054" y="1937726"/>
                  </a:lnTo>
                  <a:lnTo>
                    <a:pt x="5375299" y="1894890"/>
                  </a:lnTo>
                  <a:lnTo>
                    <a:pt x="5364503" y="1854573"/>
                  </a:lnTo>
                  <a:lnTo>
                    <a:pt x="5358385" y="1809937"/>
                  </a:lnTo>
                  <a:lnTo>
                    <a:pt x="5356225" y="1764940"/>
                  </a:lnTo>
                  <a:lnTo>
                    <a:pt x="5358385" y="1720304"/>
                  </a:lnTo>
                  <a:lnTo>
                    <a:pt x="5364503" y="1675667"/>
                  </a:lnTo>
                  <a:lnTo>
                    <a:pt x="5375299" y="1632831"/>
                  </a:lnTo>
                  <a:lnTo>
                    <a:pt x="5390054" y="1592514"/>
                  </a:lnTo>
                  <a:lnTo>
                    <a:pt x="5409488" y="1554357"/>
                  </a:lnTo>
                  <a:lnTo>
                    <a:pt x="5432881" y="1518000"/>
                  </a:lnTo>
                  <a:lnTo>
                    <a:pt x="5456273" y="1484162"/>
                  </a:lnTo>
                  <a:lnTo>
                    <a:pt x="5486144" y="1452125"/>
                  </a:lnTo>
                  <a:lnTo>
                    <a:pt x="5518173" y="1424407"/>
                  </a:lnTo>
                  <a:lnTo>
                    <a:pt x="5552362" y="1398849"/>
                  </a:lnTo>
                  <a:lnTo>
                    <a:pt x="5588351" y="1377611"/>
                  </a:lnTo>
                  <a:lnTo>
                    <a:pt x="5626859" y="1358172"/>
                  </a:lnTo>
                  <a:lnTo>
                    <a:pt x="5667166" y="1343414"/>
                  </a:lnTo>
                  <a:lnTo>
                    <a:pt x="5709992" y="1332615"/>
                  </a:lnTo>
                  <a:lnTo>
                    <a:pt x="5752458" y="1326135"/>
                  </a:lnTo>
                  <a:lnTo>
                    <a:pt x="5797084" y="1323975"/>
                  </a:lnTo>
                  <a:close/>
                  <a:moveTo>
                    <a:pt x="2126429" y="696930"/>
                  </a:moveTo>
                  <a:lnTo>
                    <a:pt x="2043272" y="703050"/>
                  </a:lnTo>
                  <a:lnTo>
                    <a:pt x="1960116" y="709530"/>
                  </a:lnTo>
                  <a:lnTo>
                    <a:pt x="1881639" y="722489"/>
                  </a:lnTo>
                  <a:lnTo>
                    <a:pt x="1804602" y="737248"/>
                  </a:lnTo>
                  <a:lnTo>
                    <a:pt x="1730086" y="754168"/>
                  </a:lnTo>
                  <a:lnTo>
                    <a:pt x="1655569" y="775407"/>
                  </a:lnTo>
                  <a:lnTo>
                    <a:pt x="1585012" y="798806"/>
                  </a:lnTo>
                  <a:lnTo>
                    <a:pt x="1516975" y="824725"/>
                  </a:lnTo>
                  <a:lnTo>
                    <a:pt x="1451097" y="856403"/>
                  </a:lnTo>
                  <a:lnTo>
                    <a:pt x="1387021" y="888442"/>
                  </a:lnTo>
                  <a:lnTo>
                    <a:pt x="1325103" y="924800"/>
                  </a:lnTo>
                  <a:lnTo>
                    <a:pt x="1265706" y="962959"/>
                  </a:lnTo>
                  <a:lnTo>
                    <a:pt x="1208108" y="1005797"/>
                  </a:lnTo>
                  <a:lnTo>
                    <a:pt x="1154831" y="1050435"/>
                  </a:lnTo>
                  <a:lnTo>
                    <a:pt x="1103713" y="1099393"/>
                  </a:lnTo>
                  <a:lnTo>
                    <a:pt x="1054754" y="1150511"/>
                  </a:lnTo>
                  <a:lnTo>
                    <a:pt x="1010116" y="1203788"/>
                  </a:lnTo>
                  <a:lnTo>
                    <a:pt x="967278" y="1261386"/>
                  </a:lnTo>
                  <a:lnTo>
                    <a:pt x="928760" y="1318983"/>
                  </a:lnTo>
                  <a:lnTo>
                    <a:pt x="890602" y="1380901"/>
                  </a:lnTo>
                  <a:lnTo>
                    <a:pt x="858563" y="1444618"/>
                  </a:lnTo>
                  <a:lnTo>
                    <a:pt x="826885" y="1513015"/>
                  </a:lnTo>
                  <a:lnTo>
                    <a:pt x="800965" y="1581052"/>
                  </a:lnTo>
                  <a:lnTo>
                    <a:pt x="775407" y="1651249"/>
                  </a:lnTo>
                  <a:lnTo>
                    <a:pt x="756328" y="1725766"/>
                  </a:lnTo>
                  <a:lnTo>
                    <a:pt x="737248" y="1800283"/>
                  </a:lnTo>
                  <a:lnTo>
                    <a:pt x="722489" y="1879119"/>
                  </a:lnTo>
                  <a:lnTo>
                    <a:pt x="711689" y="1957956"/>
                  </a:lnTo>
                  <a:lnTo>
                    <a:pt x="703050" y="2041112"/>
                  </a:lnTo>
                  <a:lnTo>
                    <a:pt x="699090" y="2124269"/>
                  </a:lnTo>
                  <a:lnTo>
                    <a:pt x="696930" y="2209585"/>
                  </a:lnTo>
                  <a:lnTo>
                    <a:pt x="696930" y="5330651"/>
                  </a:lnTo>
                  <a:lnTo>
                    <a:pt x="699090" y="5418127"/>
                  </a:lnTo>
                  <a:lnTo>
                    <a:pt x="703050" y="5503084"/>
                  </a:lnTo>
                  <a:lnTo>
                    <a:pt x="711689" y="5586240"/>
                  </a:lnTo>
                  <a:lnTo>
                    <a:pt x="724289" y="5667237"/>
                  </a:lnTo>
                  <a:lnTo>
                    <a:pt x="739408" y="5746073"/>
                  </a:lnTo>
                  <a:lnTo>
                    <a:pt x="758487" y="5822750"/>
                  </a:lnTo>
                  <a:lnTo>
                    <a:pt x="779726" y="5897267"/>
                  </a:lnTo>
                  <a:lnTo>
                    <a:pt x="805646" y="5969984"/>
                  </a:lnTo>
                  <a:lnTo>
                    <a:pt x="833004" y="6040181"/>
                  </a:lnTo>
                  <a:lnTo>
                    <a:pt x="865043" y="6108218"/>
                  </a:lnTo>
                  <a:lnTo>
                    <a:pt x="899241" y="6172295"/>
                  </a:lnTo>
                  <a:lnTo>
                    <a:pt x="937760" y="6236372"/>
                  </a:lnTo>
                  <a:lnTo>
                    <a:pt x="980238" y="6295770"/>
                  </a:lnTo>
                  <a:lnTo>
                    <a:pt x="1022716" y="6353367"/>
                  </a:lnTo>
                  <a:lnTo>
                    <a:pt x="1071674" y="6408805"/>
                  </a:lnTo>
                  <a:lnTo>
                    <a:pt x="1122792" y="6459923"/>
                  </a:lnTo>
                  <a:lnTo>
                    <a:pt x="1173909" y="6506721"/>
                  </a:lnTo>
                  <a:lnTo>
                    <a:pt x="1229347" y="6553519"/>
                  </a:lnTo>
                  <a:lnTo>
                    <a:pt x="1286944" y="6594197"/>
                  </a:lnTo>
                  <a:lnTo>
                    <a:pt x="1346342" y="6634515"/>
                  </a:lnTo>
                  <a:lnTo>
                    <a:pt x="1408260" y="6670873"/>
                  </a:lnTo>
                  <a:lnTo>
                    <a:pt x="1472337" y="6702912"/>
                  </a:lnTo>
                  <a:lnTo>
                    <a:pt x="1538214" y="6732431"/>
                  </a:lnTo>
                  <a:lnTo>
                    <a:pt x="1606611" y="6760510"/>
                  </a:lnTo>
                  <a:lnTo>
                    <a:pt x="1678968" y="6783909"/>
                  </a:lnTo>
                  <a:lnTo>
                    <a:pt x="1751685" y="6805148"/>
                  </a:lnTo>
                  <a:lnTo>
                    <a:pt x="1825842" y="6822067"/>
                  </a:lnTo>
                  <a:lnTo>
                    <a:pt x="1902878" y="6836826"/>
                  </a:lnTo>
                  <a:lnTo>
                    <a:pt x="1981355" y="6847626"/>
                  </a:lnTo>
                  <a:lnTo>
                    <a:pt x="2062712" y="6856265"/>
                  </a:lnTo>
                  <a:lnTo>
                    <a:pt x="2143348" y="6860225"/>
                  </a:lnTo>
                  <a:lnTo>
                    <a:pt x="2228664" y="6862385"/>
                  </a:lnTo>
                  <a:lnTo>
                    <a:pt x="5332811" y="6862385"/>
                  </a:lnTo>
                  <a:lnTo>
                    <a:pt x="5418127" y="6860225"/>
                  </a:lnTo>
                  <a:lnTo>
                    <a:pt x="5503084" y="6856265"/>
                  </a:lnTo>
                  <a:lnTo>
                    <a:pt x="5584080" y="6847626"/>
                  </a:lnTo>
                  <a:lnTo>
                    <a:pt x="5665077" y="6836826"/>
                  </a:lnTo>
                  <a:lnTo>
                    <a:pt x="5743913" y="6822067"/>
                  </a:lnTo>
                  <a:lnTo>
                    <a:pt x="5818790" y="6805148"/>
                  </a:lnTo>
                  <a:lnTo>
                    <a:pt x="5892947" y="6783909"/>
                  </a:lnTo>
                  <a:lnTo>
                    <a:pt x="5965664" y="6760510"/>
                  </a:lnTo>
                  <a:lnTo>
                    <a:pt x="6033701" y="6734591"/>
                  </a:lnTo>
                  <a:lnTo>
                    <a:pt x="6102098" y="6704712"/>
                  </a:lnTo>
                  <a:lnTo>
                    <a:pt x="6165815" y="6670873"/>
                  </a:lnTo>
                  <a:lnTo>
                    <a:pt x="6227733" y="6636675"/>
                  </a:lnTo>
                  <a:lnTo>
                    <a:pt x="6287130" y="6596357"/>
                  </a:lnTo>
                  <a:lnTo>
                    <a:pt x="6345087" y="6555678"/>
                  </a:lnTo>
                  <a:lnTo>
                    <a:pt x="6398005" y="6511040"/>
                  </a:lnTo>
                  <a:lnTo>
                    <a:pt x="6451283" y="6462082"/>
                  </a:lnTo>
                  <a:lnTo>
                    <a:pt x="6500601" y="6410965"/>
                  </a:lnTo>
                  <a:lnTo>
                    <a:pt x="6545239" y="6357327"/>
                  </a:lnTo>
                  <a:lnTo>
                    <a:pt x="6589877" y="6302249"/>
                  </a:lnTo>
                  <a:lnTo>
                    <a:pt x="6628395" y="6242492"/>
                  </a:lnTo>
                  <a:lnTo>
                    <a:pt x="6666554" y="6180575"/>
                  </a:lnTo>
                  <a:lnTo>
                    <a:pt x="6700752" y="6116857"/>
                  </a:lnTo>
                  <a:lnTo>
                    <a:pt x="6730271" y="6050620"/>
                  </a:lnTo>
                  <a:lnTo>
                    <a:pt x="6758350" y="5980423"/>
                  </a:lnTo>
                  <a:lnTo>
                    <a:pt x="6783909" y="5910226"/>
                  </a:lnTo>
                  <a:lnTo>
                    <a:pt x="6805148" y="5835709"/>
                  </a:lnTo>
                  <a:lnTo>
                    <a:pt x="6822067" y="5759033"/>
                  </a:lnTo>
                  <a:lnTo>
                    <a:pt x="6836826" y="5682356"/>
                  </a:lnTo>
                  <a:lnTo>
                    <a:pt x="6849786" y="5601359"/>
                  </a:lnTo>
                  <a:lnTo>
                    <a:pt x="6856265" y="5520003"/>
                  </a:lnTo>
                  <a:lnTo>
                    <a:pt x="6862385" y="5435047"/>
                  </a:lnTo>
                  <a:lnTo>
                    <a:pt x="6864545" y="5347570"/>
                  </a:lnTo>
                  <a:lnTo>
                    <a:pt x="6864545" y="2209585"/>
                  </a:lnTo>
                  <a:lnTo>
                    <a:pt x="6862385" y="2126429"/>
                  </a:lnTo>
                  <a:lnTo>
                    <a:pt x="6858425" y="2043272"/>
                  </a:lnTo>
                  <a:lnTo>
                    <a:pt x="6849786" y="1964436"/>
                  </a:lnTo>
                  <a:lnTo>
                    <a:pt x="6836826" y="1885599"/>
                  </a:lnTo>
                  <a:lnTo>
                    <a:pt x="6822067" y="1808922"/>
                  </a:lnTo>
                  <a:lnTo>
                    <a:pt x="6805148" y="1734405"/>
                  </a:lnTo>
                  <a:lnTo>
                    <a:pt x="6783909" y="1662049"/>
                  </a:lnTo>
                  <a:lnTo>
                    <a:pt x="6760510" y="1591492"/>
                  </a:lnTo>
                  <a:lnTo>
                    <a:pt x="6732431" y="1521295"/>
                  </a:lnTo>
                  <a:lnTo>
                    <a:pt x="6702912" y="1455058"/>
                  </a:lnTo>
                  <a:lnTo>
                    <a:pt x="6668714" y="1391340"/>
                  </a:lnTo>
                  <a:lnTo>
                    <a:pt x="6632355" y="1331583"/>
                  </a:lnTo>
                  <a:lnTo>
                    <a:pt x="6592037" y="1272185"/>
                  </a:lnTo>
                  <a:lnTo>
                    <a:pt x="6549199" y="1214228"/>
                  </a:lnTo>
                  <a:lnTo>
                    <a:pt x="6504561" y="1161310"/>
                  </a:lnTo>
                  <a:lnTo>
                    <a:pt x="6455603" y="1108032"/>
                  </a:lnTo>
                  <a:lnTo>
                    <a:pt x="6404485" y="1058715"/>
                  </a:lnTo>
                  <a:lnTo>
                    <a:pt x="6351207" y="1014076"/>
                  </a:lnTo>
                  <a:lnTo>
                    <a:pt x="6293610" y="969438"/>
                  </a:lnTo>
                  <a:lnTo>
                    <a:pt x="6234212" y="930920"/>
                  </a:lnTo>
                  <a:lnTo>
                    <a:pt x="6172295" y="892762"/>
                  </a:lnTo>
                  <a:lnTo>
                    <a:pt x="6108218" y="858563"/>
                  </a:lnTo>
                  <a:lnTo>
                    <a:pt x="6042340" y="829044"/>
                  </a:lnTo>
                  <a:lnTo>
                    <a:pt x="5974303" y="800966"/>
                  </a:lnTo>
                  <a:lnTo>
                    <a:pt x="5901587" y="775407"/>
                  </a:lnTo>
                  <a:lnTo>
                    <a:pt x="5829230" y="754168"/>
                  </a:lnTo>
                  <a:lnTo>
                    <a:pt x="5754713" y="737248"/>
                  </a:lnTo>
                  <a:lnTo>
                    <a:pt x="5677676" y="722489"/>
                  </a:lnTo>
                  <a:lnTo>
                    <a:pt x="5599200" y="711689"/>
                  </a:lnTo>
                  <a:lnTo>
                    <a:pt x="5518203" y="703050"/>
                  </a:lnTo>
                  <a:lnTo>
                    <a:pt x="5435047" y="696930"/>
                  </a:lnTo>
                  <a:lnTo>
                    <a:pt x="5349730" y="696930"/>
                  </a:lnTo>
                  <a:lnTo>
                    <a:pt x="2211745" y="696930"/>
                  </a:lnTo>
                  <a:lnTo>
                    <a:pt x="2126429" y="696930"/>
                  </a:lnTo>
                  <a:close/>
                  <a:moveTo>
                    <a:pt x="2149828" y="0"/>
                  </a:moveTo>
                  <a:lnTo>
                    <a:pt x="2211745" y="0"/>
                  </a:lnTo>
                  <a:lnTo>
                    <a:pt x="5349730" y="0"/>
                  </a:lnTo>
                  <a:lnTo>
                    <a:pt x="5469245" y="2160"/>
                  </a:lnTo>
                  <a:lnTo>
                    <a:pt x="5586240" y="10800"/>
                  </a:lnTo>
                  <a:lnTo>
                    <a:pt x="5645998" y="15119"/>
                  </a:lnTo>
                  <a:lnTo>
                    <a:pt x="5703595" y="23399"/>
                  </a:lnTo>
                  <a:lnTo>
                    <a:pt x="5759033" y="29879"/>
                  </a:lnTo>
                  <a:lnTo>
                    <a:pt x="5816630" y="40678"/>
                  </a:lnTo>
                  <a:lnTo>
                    <a:pt x="5871708" y="51118"/>
                  </a:lnTo>
                  <a:lnTo>
                    <a:pt x="5925346" y="61917"/>
                  </a:lnTo>
                  <a:lnTo>
                    <a:pt x="5980423" y="74517"/>
                  </a:lnTo>
                  <a:lnTo>
                    <a:pt x="6033701" y="89636"/>
                  </a:lnTo>
                  <a:lnTo>
                    <a:pt x="6086979" y="104396"/>
                  </a:lnTo>
                  <a:lnTo>
                    <a:pt x="6138096" y="121315"/>
                  </a:lnTo>
                  <a:lnTo>
                    <a:pt x="6191374" y="138234"/>
                  </a:lnTo>
                  <a:lnTo>
                    <a:pt x="6240332" y="157673"/>
                  </a:lnTo>
                  <a:lnTo>
                    <a:pt x="6291450" y="176752"/>
                  </a:lnTo>
                  <a:lnTo>
                    <a:pt x="6340768" y="197991"/>
                  </a:lnTo>
                  <a:lnTo>
                    <a:pt x="6389726" y="221390"/>
                  </a:lnTo>
                  <a:lnTo>
                    <a:pt x="6436524" y="245150"/>
                  </a:lnTo>
                  <a:lnTo>
                    <a:pt x="6485481" y="270348"/>
                  </a:lnTo>
                  <a:lnTo>
                    <a:pt x="6530120" y="296267"/>
                  </a:lnTo>
                  <a:lnTo>
                    <a:pt x="6576917" y="323986"/>
                  </a:lnTo>
                  <a:lnTo>
                    <a:pt x="6621556" y="351705"/>
                  </a:lnTo>
                  <a:lnTo>
                    <a:pt x="6664394" y="381224"/>
                  </a:lnTo>
                  <a:lnTo>
                    <a:pt x="6709032" y="411462"/>
                  </a:lnTo>
                  <a:lnTo>
                    <a:pt x="6751870" y="443141"/>
                  </a:lnTo>
                  <a:lnTo>
                    <a:pt x="6792188" y="475180"/>
                  </a:lnTo>
                  <a:lnTo>
                    <a:pt x="6832866" y="509018"/>
                  </a:lnTo>
                  <a:lnTo>
                    <a:pt x="6873185" y="545377"/>
                  </a:lnTo>
                  <a:lnTo>
                    <a:pt x="6911703" y="581735"/>
                  </a:lnTo>
                  <a:lnTo>
                    <a:pt x="6949861" y="617733"/>
                  </a:lnTo>
                  <a:lnTo>
                    <a:pt x="6986220" y="656252"/>
                  </a:lnTo>
                  <a:lnTo>
                    <a:pt x="7022578" y="696930"/>
                  </a:lnTo>
                  <a:lnTo>
                    <a:pt x="7056417" y="735088"/>
                  </a:lnTo>
                  <a:lnTo>
                    <a:pt x="7090615" y="775407"/>
                  </a:lnTo>
                  <a:lnTo>
                    <a:pt x="7122654" y="818245"/>
                  </a:lnTo>
                  <a:lnTo>
                    <a:pt x="7154692" y="860723"/>
                  </a:lnTo>
                  <a:lnTo>
                    <a:pt x="7184211" y="903201"/>
                  </a:lnTo>
                  <a:lnTo>
                    <a:pt x="7214090" y="946039"/>
                  </a:lnTo>
                  <a:lnTo>
                    <a:pt x="7241808" y="990678"/>
                  </a:lnTo>
                  <a:lnTo>
                    <a:pt x="7267368" y="1037475"/>
                  </a:lnTo>
                  <a:lnTo>
                    <a:pt x="7292926" y="1082474"/>
                  </a:lnTo>
                  <a:lnTo>
                    <a:pt x="7318486" y="1129272"/>
                  </a:lnTo>
                  <a:lnTo>
                    <a:pt x="7341884" y="1178229"/>
                  </a:lnTo>
                  <a:lnTo>
                    <a:pt x="7363124" y="1227187"/>
                  </a:lnTo>
                  <a:lnTo>
                    <a:pt x="7384722" y="1276145"/>
                  </a:lnTo>
                  <a:lnTo>
                    <a:pt x="7403802" y="1325103"/>
                  </a:lnTo>
                  <a:lnTo>
                    <a:pt x="7422881" y="1376581"/>
                  </a:lnTo>
                  <a:lnTo>
                    <a:pt x="7440160" y="1427699"/>
                  </a:lnTo>
                  <a:lnTo>
                    <a:pt x="7457080" y="1478457"/>
                  </a:lnTo>
                  <a:lnTo>
                    <a:pt x="7471839" y="1532094"/>
                  </a:lnTo>
                  <a:lnTo>
                    <a:pt x="7486958" y="1585012"/>
                  </a:lnTo>
                  <a:lnTo>
                    <a:pt x="7497398" y="1638650"/>
                  </a:lnTo>
                  <a:lnTo>
                    <a:pt x="7510357" y="1693727"/>
                  </a:lnTo>
                  <a:lnTo>
                    <a:pt x="7520796" y="1747005"/>
                  </a:lnTo>
                  <a:lnTo>
                    <a:pt x="7529436" y="1804602"/>
                  </a:lnTo>
                  <a:lnTo>
                    <a:pt x="7538076" y="1860040"/>
                  </a:lnTo>
                  <a:lnTo>
                    <a:pt x="7551036" y="1975235"/>
                  </a:lnTo>
                  <a:lnTo>
                    <a:pt x="7557155" y="2090070"/>
                  </a:lnTo>
                  <a:lnTo>
                    <a:pt x="7559315" y="2209585"/>
                  </a:lnTo>
                  <a:lnTo>
                    <a:pt x="7559315" y="5347570"/>
                  </a:lnTo>
                  <a:lnTo>
                    <a:pt x="7557155" y="5471405"/>
                  </a:lnTo>
                  <a:lnTo>
                    <a:pt x="7553196" y="5531162"/>
                  </a:lnTo>
                  <a:lnTo>
                    <a:pt x="7548516" y="5590560"/>
                  </a:lnTo>
                  <a:lnTo>
                    <a:pt x="7544196" y="5648157"/>
                  </a:lnTo>
                  <a:lnTo>
                    <a:pt x="7538076" y="5707915"/>
                  </a:lnTo>
                  <a:lnTo>
                    <a:pt x="7529436" y="5765152"/>
                  </a:lnTo>
                  <a:lnTo>
                    <a:pt x="7518637" y="5820590"/>
                  </a:lnTo>
                  <a:lnTo>
                    <a:pt x="7508197" y="5878188"/>
                  </a:lnTo>
                  <a:lnTo>
                    <a:pt x="7497398" y="5933625"/>
                  </a:lnTo>
                  <a:lnTo>
                    <a:pt x="7484798" y="5989063"/>
                  </a:lnTo>
                  <a:lnTo>
                    <a:pt x="7469679" y="6042340"/>
                  </a:lnTo>
                  <a:lnTo>
                    <a:pt x="7454920" y="6095618"/>
                  </a:lnTo>
                  <a:lnTo>
                    <a:pt x="7438000" y="6148896"/>
                  </a:lnTo>
                  <a:lnTo>
                    <a:pt x="7421081" y="6200014"/>
                  </a:lnTo>
                  <a:lnTo>
                    <a:pt x="7401642" y="6251132"/>
                  </a:lnTo>
                  <a:lnTo>
                    <a:pt x="7380402" y="6302249"/>
                  </a:lnTo>
                  <a:lnTo>
                    <a:pt x="7359164" y="6351207"/>
                  </a:lnTo>
                  <a:lnTo>
                    <a:pt x="7337924" y="6400165"/>
                  </a:lnTo>
                  <a:lnTo>
                    <a:pt x="7312366" y="6449123"/>
                  </a:lnTo>
                  <a:lnTo>
                    <a:pt x="7288966" y="6496281"/>
                  </a:lnTo>
                  <a:lnTo>
                    <a:pt x="7260888" y="6543079"/>
                  </a:lnTo>
                  <a:lnTo>
                    <a:pt x="7235329" y="6587717"/>
                  </a:lnTo>
                  <a:lnTo>
                    <a:pt x="7205810" y="6632355"/>
                  </a:lnTo>
                  <a:lnTo>
                    <a:pt x="7175932" y="6677353"/>
                  </a:lnTo>
                  <a:lnTo>
                    <a:pt x="7146053" y="6719831"/>
                  </a:lnTo>
                  <a:lnTo>
                    <a:pt x="7114014" y="6762670"/>
                  </a:lnTo>
                  <a:lnTo>
                    <a:pt x="7079816" y="6802988"/>
                  </a:lnTo>
                  <a:lnTo>
                    <a:pt x="7045977" y="6843306"/>
                  </a:lnTo>
                  <a:lnTo>
                    <a:pt x="7011779" y="6883624"/>
                  </a:lnTo>
                  <a:lnTo>
                    <a:pt x="6973260" y="6922143"/>
                  </a:lnTo>
                  <a:lnTo>
                    <a:pt x="6937262" y="6960661"/>
                  </a:lnTo>
                  <a:lnTo>
                    <a:pt x="6898744" y="6996659"/>
                  </a:lnTo>
                  <a:lnTo>
                    <a:pt x="6860225" y="7030858"/>
                  </a:lnTo>
                  <a:lnTo>
                    <a:pt x="6819907" y="7065057"/>
                  </a:lnTo>
                  <a:lnTo>
                    <a:pt x="6779589" y="7098895"/>
                  </a:lnTo>
                  <a:lnTo>
                    <a:pt x="6736751" y="7130934"/>
                  </a:lnTo>
                  <a:lnTo>
                    <a:pt x="6696432" y="7160812"/>
                  </a:lnTo>
                  <a:lnTo>
                    <a:pt x="6651794" y="7190691"/>
                  </a:lnTo>
                  <a:lnTo>
                    <a:pt x="6608956" y="7218410"/>
                  </a:lnTo>
                  <a:lnTo>
                    <a:pt x="6564318" y="7246129"/>
                  </a:lnTo>
                  <a:lnTo>
                    <a:pt x="6517520" y="7271688"/>
                  </a:lnTo>
                  <a:lnTo>
                    <a:pt x="6470362" y="7297247"/>
                  </a:lnTo>
                  <a:lnTo>
                    <a:pt x="6423564" y="7322805"/>
                  </a:lnTo>
                  <a:lnTo>
                    <a:pt x="6376766" y="7344045"/>
                  </a:lnTo>
                  <a:lnTo>
                    <a:pt x="6327808" y="7365284"/>
                  </a:lnTo>
                  <a:lnTo>
                    <a:pt x="6278850" y="7386523"/>
                  </a:lnTo>
                  <a:lnTo>
                    <a:pt x="6227733" y="7405962"/>
                  </a:lnTo>
                  <a:lnTo>
                    <a:pt x="6176615" y="7425041"/>
                  </a:lnTo>
                  <a:lnTo>
                    <a:pt x="6125497" y="7442320"/>
                  </a:lnTo>
                  <a:lnTo>
                    <a:pt x="6071859" y="7457080"/>
                  </a:lnTo>
                  <a:lnTo>
                    <a:pt x="6018941" y="7471839"/>
                  </a:lnTo>
                  <a:lnTo>
                    <a:pt x="5965664" y="7486958"/>
                  </a:lnTo>
                  <a:lnTo>
                    <a:pt x="5910226" y="7499558"/>
                  </a:lnTo>
                  <a:lnTo>
                    <a:pt x="5799351" y="7520797"/>
                  </a:lnTo>
                  <a:lnTo>
                    <a:pt x="5686676" y="7538076"/>
                  </a:lnTo>
                  <a:lnTo>
                    <a:pt x="5571481" y="7548516"/>
                  </a:lnTo>
                  <a:lnTo>
                    <a:pt x="5451966" y="7557155"/>
                  </a:lnTo>
                  <a:lnTo>
                    <a:pt x="5332811" y="7559315"/>
                  </a:lnTo>
                  <a:lnTo>
                    <a:pt x="2228664" y="7559315"/>
                  </a:lnTo>
                  <a:lnTo>
                    <a:pt x="2109509" y="7557155"/>
                  </a:lnTo>
                  <a:lnTo>
                    <a:pt x="1994315" y="7548516"/>
                  </a:lnTo>
                  <a:lnTo>
                    <a:pt x="1879119" y="7538076"/>
                  </a:lnTo>
                  <a:lnTo>
                    <a:pt x="1768604" y="7520797"/>
                  </a:lnTo>
                  <a:lnTo>
                    <a:pt x="1657729" y="7499558"/>
                  </a:lnTo>
                  <a:lnTo>
                    <a:pt x="1604451" y="7486958"/>
                  </a:lnTo>
                  <a:lnTo>
                    <a:pt x="1551173" y="7471839"/>
                  </a:lnTo>
                  <a:lnTo>
                    <a:pt x="1500055" y="7457080"/>
                  </a:lnTo>
                  <a:lnTo>
                    <a:pt x="1446778" y="7442320"/>
                  </a:lnTo>
                  <a:lnTo>
                    <a:pt x="1395660" y="7425041"/>
                  </a:lnTo>
                  <a:lnTo>
                    <a:pt x="1346342" y="7405962"/>
                  </a:lnTo>
                  <a:lnTo>
                    <a:pt x="1295584" y="7386523"/>
                  </a:lnTo>
                  <a:lnTo>
                    <a:pt x="1246626" y="7365284"/>
                  </a:lnTo>
                  <a:lnTo>
                    <a:pt x="1197308" y="7344045"/>
                  </a:lnTo>
                  <a:lnTo>
                    <a:pt x="1150510" y="7320646"/>
                  </a:lnTo>
                  <a:lnTo>
                    <a:pt x="1103713" y="7297247"/>
                  </a:lnTo>
                  <a:lnTo>
                    <a:pt x="1056915" y="7271688"/>
                  </a:lnTo>
                  <a:lnTo>
                    <a:pt x="1011916" y="7246129"/>
                  </a:lnTo>
                  <a:lnTo>
                    <a:pt x="967278" y="7218410"/>
                  </a:lnTo>
                  <a:lnTo>
                    <a:pt x="922640" y="7190691"/>
                  </a:lnTo>
                  <a:lnTo>
                    <a:pt x="879802" y="7160812"/>
                  </a:lnTo>
                  <a:lnTo>
                    <a:pt x="837324" y="7128774"/>
                  </a:lnTo>
                  <a:lnTo>
                    <a:pt x="794846" y="7097095"/>
                  </a:lnTo>
                  <a:lnTo>
                    <a:pt x="754168" y="7065057"/>
                  </a:lnTo>
                  <a:lnTo>
                    <a:pt x="713849" y="7030858"/>
                  </a:lnTo>
                  <a:lnTo>
                    <a:pt x="675691" y="6994500"/>
                  </a:lnTo>
                  <a:lnTo>
                    <a:pt x="637173" y="6958501"/>
                  </a:lnTo>
                  <a:lnTo>
                    <a:pt x="598654" y="6919983"/>
                  </a:lnTo>
                  <a:lnTo>
                    <a:pt x="562656" y="6881824"/>
                  </a:lnTo>
                  <a:lnTo>
                    <a:pt x="526297" y="6841146"/>
                  </a:lnTo>
                  <a:lnTo>
                    <a:pt x="489939" y="6800828"/>
                  </a:lnTo>
                  <a:lnTo>
                    <a:pt x="456100" y="6758350"/>
                  </a:lnTo>
                  <a:lnTo>
                    <a:pt x="424062" y="6715512"/>
                  </a:lnTo>
                  <a:lnTo>
                    <a:pt x="392023" y="6670873"/>
                  </a:lnTo>
                  <a:lnTo>
                    <a:pt x="362145" y="6628395"/>
                  </a:lnTo>
                  <a:lnTo>
                    <a:pt x="332266" y="6581237"/>
                  </a:lnTo>
                  <a:lnTo>
                    <a:pt x="304907" y="6536599"/>
                  </a:lnTo>
                  <a:lnTo>
                    <a:pt x="279348" y="6487641"/>
                  </a:lnTo>
                  <a:lnTo>
                    <a:pt x="253429" y="6440843"/>
                  </a:lnTo>
                  <a:lnTo>
                    <a:pt x="227870" y="6391885"/>
                  </a:lnTo>
                  <a:lnTo>
                    <a:pt x="204471" y="6342928"/>
                  </a:lnTo>
                  <a:lnTo>
                    <a:pt x="183232" y="6291450"/>
                  </a:lnTo>
                  <a:lnTo>
                    <a:pt x="161993" y="6240332"/>
                  </a:lnTo>
                  <a:lnTo>
                    <a:pt x="142914" y="6189574"/>
                  </a:lnTo>
                  <a:lnTo>
                    <a:pt x="125635" y="6138096"/>
                  </a:lnTo>
                  <a:lnTo>
                    <a:pt x="108715" y="6084819"/>
                  </a:lnTo>
                  <a:lnTo>
                    <a:pt x="91436" y="6029381"/>
                  </a:lnTo>
                  <a:lnTo>
                    <a:pt x="78837" y="5976103"/>
                  </a:lnTo>
                  <a:lnTo>
                    <a:pt x="64077" y="5920666"/>
                  </a:lnTo>
                  <a:lnTo>
                    <a:pt x="53278" y="5863428"/>
                  </a:lnTo>
                  <a:lnTo>
                    <a:pt x="42478" y="5807631"/>
                  </a:lnTo>
                  <a:lnTo>
                    <a:pt x="32039" y="5750393"/>
                  </a:lnTo>
                  <a:lnTo>
                    <a:pt x="23399" y="5692796"/>
                  </a:lnTo>
                  <a:lnTo>
                    <a:pt x="17279" y="5633038"/>
                  </a:lnTo>
                  <a:lnTo>
                    <a:pt x="10800" y="5573641"/>
                  </a:lnTo>
                  <a:lnTo>
                    <a:pt x="6120" y="5513883"/>
                  </a:lnTo>
                  <a:lnTo>
                    <a:pt x="4320" y="5454126"/>
                  </a:lnTo>
                  <a:lnTo>
                    <a:pt x="2160" y="5392208"/>
                  </a:lnTo>
                  <a:lnTo>
                    <a:pt x="0" y="5330651"/>
                  </a:lnTo>
                  <a:lnTo>
                    <a:pt x="0" y="2209585"/>
                  </a:lnTo>
                  <a:lnTo>
                    <a:pt x="2160" y="2147668"/>
                  </a:lnTo>
                  <a:lnTo>
                    <a:pt x="4320" y="2087911"/>
                  </a:lnTo>
                  <a:lnTo>
                    <a:pt x="6120" y="2026353"/>
                  </a:lnTo>
                  <a:lnTo>
                    <a:pt x="10800" y="1966596"/>
                  </a:lnTo>
                  <a:lnTo>
                    <a:pt x="17279" y="1908998"/>
                  </a:lnTo>
                  <a:lnTo>
                    <a:pt x="23399" y="1849241"/>
                  </a:lnTo>
                  <a:lnTo>
                    <a:pt x="32039" y="1792003"/>
                  </a:lnTo>
                  <a:lnTo>
                    <a:pt x="42478" y="1736565"/>
                  </a:lnTo>
                  <a:lnTo>
                    <a:pt x="53278" y="1678968"/>
                  </a:lnTo>
                  <a:lnTo>
                    <a:pt x="64077" y="1623530"/>
                  </a:lnTo>
                  <a:lnTo>
                    <a:pt x="76677" y="1568093"/>
                  </a:lnTo>
                  <a:lnTo>
                    <a:pt x="91436" y="1514815"/>
                  </a:lnTo>
                  <a:lnTo>
                    <a:pt x="106555" y="1461537"/>
                  </a:lnTo>
                  <a:lnTo>
                    <a:pt x="123835" y="1410419"/>
                  </a:lnTo>
                  <a:lnTo>
                    <a:pt x="140394" y="1357502"/>
                  </a:lnTo>
                  <a:lnTo>
                    <a:pt x="159833" y="1306024"/>
                  </a:lnTo>
                  <a:lnTo>
                    <a:pt x="181072" y="1257066"/>
                  </a:lnTo>
                  <a:lnTo>
                    <a:pt x="202311" y="1208108"/>
                  </a:lnTo>
                  <a:lnTo>
                    <a:pt x="223550" y="1159150"/>
                  </a:lnTo>
                  <a:lnTo>
                    <a:pt x="246949" y="1112352"/>
                  </a:lnTo>
                  <a:lnTo>
                    <a:pt x="272508" y="1065194"/>
                  </a:lnTo>
                  <a:lnTo>
                    <a:pt x="298427" y="1018396"/>
                  </a:lnTo>
                  <a:lnTo>
                    <a:pt x="323986" y="973758"/>
                  </a:lnTo>
                  <a:lnTo>
                    <a:pt x="351705" y="928760"/>
                  </a:lnTo>
                  <a:lnTo>
                    <a:pt x="381224" y="886282"/>
                  </a:lnTo>
                  <a:lnTo>
                    <a:pt x="411462" y="843804"/>
                  </a:lnTo>
                  <a:lnTo>
                    <a:pt x="440981" y="803486"/>
                  </a:lnTo>
                  <a:lnTo>
                    <a:pt x="473020" y="762807"/>
                  </a:lnTo>
                  <a:lnTo>
                    <a:pt x="505058" y="722489"/>
                  </a:lnTo>
                  <a:lnTo>
                    <a:pt x="539257" y="683971"/>
                  </a:lnTo>
                  <a:lnTo>
                    <a:pt x="575255" y="645452"/>
                  </a:lnTo>
                  <a:lnTo>
                    <a:pt x="609454" y="609454"/>
                  </a:lnTo>
                  <a:lnTo>
                    <a:pt x="647612" y="573095"/>
                  </a:lnTo>
                  <a:lnTo>
                    <a:pt x="683971" y="539257"/>
                  </a:lnTo>
                  <a:lnTo>
                    <a:pt x="724289" y="505058"/>
                  </a:lnTo>
                  <a:lnTo>
                    <a:pt x="762807" y="470860"/>
                  </a:lnTo>
                  <a:lnTo>
                    <a:pt x="803485" y="440981"/>
                  </a:lnTo>
                  <a:lnTo>
                    <a:pt x="845963" y="409302"/>
                  </a:lnTo>
                  <a:lnTo>
                    <a:pt x="888442" y="379064"/>
                  </a:lnTo>
                  <a:lnTo>
                    <a:pt x="930920" y="351705"/>
                  </a:lnTo>
                  <a:lnTo>
                    <a:pt x="975918" y="323986"/>
                  </a:lnTo>
                  <a:lnTo>
                    <a:pt x="1020556" y="296267"/>
                  </a:lnTo>
                  <a:lnTo>
                    <a:pt x="1065194" y="270348"/>
                  </a:lnTo>
                  <a:lnTo>
                    <a:pt x="1112352" y="246949"/>
                  </a:lnTo>
                  <a:lnTo>
                    <a:pt x="1161310" y="223550"/>
                  </a:lnTo>
                  <a:lnTo>
                    <a:pt x="1208108" y="200151"/>
                  </a:lnTo>
                  <a:lnTo>
                    <a:pt x="1257066" y="178912"/>
                  </a:lnTo>
                  <a:lnTo>
                    <a:pt x="1308184" y="159833"/>
                  </a:lnTo>
                  <a:lnTo>
                    <a:pt x="1359301" y="140394"/>
                  </a:lnTo>
                  <a:lnTo>
                    <a:pt x="1410419" y="123835"/>
                  </a:lnTo>
                  <a:lnTo>
                    <a:pt x="1463697" y="106555"/>
                  </a:lnTo>
                  <a:lnTo>
                    <a:pt x="1516975" y="91436"/>
                  </a:lnTo>
                  <a:lnTo>
                    <a:pt x="1570252" y="76677"/>
                  </a:lnTo>
                  <a:lnTo>
                    <a:pt x="1625690" y="64077"/>
                  </a:lnTo>
                  <a:lnTo>
                    <a:pt x="1681128" y="51118"/>
                  </a:lnTo>
                  <a:lnTo>
                    <a:pt x="1736566" y="40678"/>
                  </a:lnTo>
                  <a:lnTo>
                    <a:pt x="1794163" y="32039"/>
                  </a:lnTo>
                  <a:lnTo>
                    <a:pt x="1851401" y="23399"/>
                  </a:lnTo>
                  <a:lnTo>
                    <a:pt x="1908998" y="17279"/>
                  </a:lnTo>
                  <a:lnTo>
                    <a:pt x="1968756" y="10800"/>
                  </a:lnTo>
                  <a:lnTo>
                    <a:pt x="2028153" y="6120"/>
                  </a:lnTo>
                  <a:lnTo>
                    <a:pt x="2087910" y="2160"/>
                  </a:lnTo>
                  <a:lnTo>
                    <a:pt x="2149828" y="0"/>
                  </a:lnTo>
                  <a:close/>
                </a:path>
              </a:pathLst>
            </a:custGeom>
            <a:solidFill>
              <a:srgbClr val="4D4D4D">
                <a:lumMod val="50000"/>
              </a:srgbClr>
            </a:solidFill>
            <a:ln>
              <a:noFill/>
            </a:ln>
          </p:spPr>
          <p:txBody>
            <a:bodyPr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4D4D4D">
                    <a:lumMod val="50000"/>
                  </a:srgbClr>
                </a:solidFill>
                <a:effectLst/>
                <a:uLnTx/>
                <a:uFillTx/>
                <a:latin typeface="Muli Regular" charset="0"/>
                <a:cs typeface="Arial"/>
                <a:sym typeface="Arial"/>
              </a:endParaRPr>
            </a:p>
          </p:txBody>
        </p:sp>
      </p:grpSp>
      <p:grpSp>
        <p:nvGrpSpPr>
          <p:cNvPr id="11" name="Group 10">
            <a:extLst>
              <a:ext uri="{FF2B5EF4-FFF2-40B4-BE49-F238E27FC236}">
                <a16:creationId xmlns:a16="http://schemas.microsoft.com/office/drawing/2014/main" id="{B4B85A54-252E-F745-90A1-5C416DD22BA1}"/>
              </a:ext>
            </a:extLst>
          </p:cNvPr>
          <p:cNvGrpSpPr/>
          <p:nvPr/>
        </p:nvGrpSpPr>
        <p:grpSpPr>
          <a:xfrm>
            <a:off x="1702074" y="1775797"/>
            <a:ext cx="2570469" cy="253920"/>
            <a:chOff x="549552" y="1138571"/>
            <a:chExt cx="2570469" cy="253920"/>
          </a:xfrm>
        </p:grpSpPr>
        <p:sp>
          <p:nvSpPr>
            <p:cNvPr id="12" name="TextBox 112">
              <a:extLst>
                <a:ext uri="{FF2B5EF4-FFF2-40B4-BE49-F238E27FC236}">
                  <a16:creationId xmlns:a16="http://schemas.microsoft.com/office/drawing/2014/main" id="{F5CE4BB0-875D-B641-8945-1FC461A7848A}"/>
                </a:ext>
              </a:extLst>
            </p:cNvPr>
            <p:cNvSpPr txBox="1">
              <a:spLocks noChangeArrowheads="1"/>
            </p:cNvSpPr>
            <p:nvPr/>
          </p:nvSpPr>
          <p:spPr bwMode="auto">
            <a:xfrm>
              <a:off x="802684" y="1138571"/>
              <a:ext cx="2317337" cy="25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3" tIns="34292" rIns="68583" bIns="34292">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AU" altLang="en-US" sz="1200" b="1" i="0" u="none" strike="noStrike" kern="0" cap="none" spc="0" normalizeH="0" baseline="0" noProof="0" dirty="0">
                  <a:ln>
                    <a:noFill/>
                  </a:ln>
                  <a:solidFill>
                    <a:srgbClr val="4D4D4D">
                      <a:lumMod val="50000"/>
                    </a:srgbClr>
                  </a:solidFill>
                  <a:effectLst/>
                  <a:uLnTx/>
                  <a:uFillTx/>
                  <a:latin typeface="Arial" panose="020B0604020202020204" pitchFamily="34" charset="0"/>
                  <a:ea typeface="Roboto" panose="02000000000000000000" pitchFamily="2" charset="0"/>
                  <a:cs typeface="Arial" panose="020B0604020202020204" pitchFamily="34" charset="0"/>
                  <a:sym typeface="Arial"/>
                </a:rPr>
                <a:t>visionofhumanity.org</a:t>
              </a:r>
              <a:endParaRPr kumimoji="0" lang="id-ID" altLang="en-US" sz="1200" b="1" i="0" u="none" strike="noStrike" kern="0" cap="none" spc="0" normalizeH="0" baseline="0" noProof="0" dirty="0">
                <a:ln>
                  <a:noFill/>
                </a:ln>
                <a:solidFill>
                  <a:srgbClr val="4D4D4D">
                    <a:lumMod val="50000"/>
                  </a:srgbClr>
                </a:solidFill>
                <a:effectLst/>
                <a:uLnTx/>
                <a:uFillTx/>
                <a:latin typeface="Arial" panose="020B0604020202020204" pitchFamily="34" charset="0"/>
                <a:ea typeface="Roboto" panose="02000000000000000000" pitchFamily="2" charset="0"/>
                <a:cs typeface="Arial" panose="020B0604020202020204" pitchFamily="34" charset="0"/>
                <a:sym typeface="Arial"/>
              </a:endParaRPr>
            </a:p>
          </p:txBody>
        </p:sp>
        <p:sp>
          <p:nvSpPr>
            <p:cNvPr id="13" name="Freeform 134">
              <a:extLst>
                <a:ext uri="{FF2B5EF4-FFF2-40B4-BE49-F238E27FC236}">
                  <a16:creationId xmlns:a16="http://schemas.microsoft.com/office/drawing/2014/main" id="{4BBF4AA3-67AC-8E42-9A5B-ABEFBD3BBE97}"/>
                </a:ext>
              </a:extLst>
            </p:cNvPr>
            <p:cNvSpPr>
              <a:spLocks noChangeArrowheads="1"/>
            </p:cNvSpPr>
            <p:nvPr/>
          </p:nvSpPr>
          <p:spPr bwMode="auto">
            <a:xfrm>
              <a:off x="549552" y="1184214"/>
              <a:ext cx="204421" cy="179131"/>
            </a:xfrm>
            <a:custGeom>
              <a:avLst/>
              <a:gdLst>
                <a:gd name="T0" fmla="*/ 0 w 426"/>
                <a:gd name="T1" fmla="*/ 0 h 373"/>
                <a:gd name="T2" fmla="*/ 0 w 426"/>
                <a:gd name="T3" fmla="*/ 96229 h 373"/>
                <a:gd name="T4" fmla="*/ 153626 w 426"/>
                <a:gd name="T5" fmla="*/ 96229 h 373"/>
                <a:gd name="T6" fmla="*/ 153626 w 426"/>
                <a:gd name="T7" fmla="*/ 0 h 373"/>
                <a:gd name="T8" fmla="*/ 0 w 426"/>
                <a:gd name="T9" fmla="*/ 0 h 373"/>
                <a:gd name="T10" fmla="*/ 143866 w 426"/>
                <a:gd name="T11" fmla="*/ 86461 h 373"/>
                <a:gd name="T12" fmla="*/ 9398 w 426"/>
                <a:gd name="T13" fmla="*/ 86461 h 373"/>
                <a:gd name="T14" fmla="*/ 9398 w 426"/>
                <a:gd name="T15" fmla="*/ 9406 h 373"/>
                <a:gd name="T16" fmla="*/ 143866 w 426"/>
                <a:gd name="T17" fmla="*/ 9406 h 373"/>
                <a:gd name="T18" fmla="*/ 143866 w 426"/>
                <a:gd name="T19" fmla="*/ 86461 h 373"/>
                <a:gd name="T20" fmla="*/ 100851 w 426"/>
                <a:gd name="T21" fmla="*/ 105634 h 373"/>
                <a:gd name="T22" fmla="*/ 52775 w 426"/>
                <a:gd name="T23" fmla="*/ 105634 h 373"/>
                <a:gd name="T24" fmla="*/ 48076 w 426"/>
                <a:gd name="T25" fmla="*/ 124808 h 373"/>
                <a:gd name="T26" fmla="*/ 38316 w 426"/>
                <a:gd name="T27" fmla="*/ 134575 h 373"/>
                <a:gd name="T28" fmla="*/ 115310 w 426"/>
                <a:gd name="T29" fmla="*/ 134575 h 373"/>
                <a:gd name="T30" fmla="*/ 105550 w 426"/>
                <a:gd name="T31" fmla="*/ 124808 h 373"/>
                <a:gd name="T32" fmla="*/ 100851 w 426"/>
                <a:gd name="T33" fmla="*/ 105634 h 3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6" h="373">
                  <a:moveTo>
                    <a:pt x="0" y="0"/>
                  </a:moveTo>
                  <a:lnTo>
                    <a:pt x="0" y="266"/>
                  </a:lnTo>
                  <a:lnTo>
                    <a:pt x="425" y="266"/>
                  </a:lnTo>
                  <a:lnTo>
                    <a:pt x="425" y="0"/>
                  </a:lnTo>
                  <a:lnTo>
                    <a:pt x="0" y="0"/>
                  </a:lnTo>
                  <a:close/>
                  <a:moveTo>
                    <a:pt x="398" y="239"/>
                  </a:moveTo>
                  <a:lnTo>
                    <a:pt x="26" y="239"/>
                  </a:lnTo>
                  <a:lnTo>
                    <a:pt x="26" y="26"/>
                  </a:lnTo>
                  <a:lnTo>
                    <a:pt x="398" y="26"/>
                  </a:lnTo>
                  <a:lnTo>
                    <a:pt x="398" y="239"/>
                  </a:lnTo>
                  <a:close/>
                  <a:moveTo>
                    <a:pt x="279" y="292"/>
                  </a:moveTo>
                  <a:lnTo>
                    <a:pt x="146" y="292"/>
                  </a:lnTo>
                  <a:lnTo>
                    <a:pt x="133" y="345"/>
                  </a:lnTo>
                  <a:lnTo>
                    <a:pt x="106" y="372"/>
                  </a:lnTo>
                  <a:lnTo>
                    <a:pt x="319" y="372"/>
                  </a:lnTo>
                  <a:lnTo>
                    <a:pt x="292" y="345"/>
                  </a:lnTo>
                  <a:lnTo>
                    <a:pt x="279" y="292"/>
                  </a:lnTo>
                  <a:close/>
                </a:path>
              </a:pathLst>
            </a:custGeom>
            <a:solidFill>
              <a:srgbClr val="4D4D4D">
                <a:lumMod val="50000"/>
              </a:srgbClr>
            </a:solidFill>
            <a:ln>
              <a:noFill/>
            </a:ln>
          </p:spPr>
          <p:txBody>
            <a:bodyPr wrap="none"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Muli Regular" charset="0"/>
                <a:cs typeface="Arial"/>
                <a:sym typeface="Arial"/>
              </a:endParaRPr>
            </a:p>
          </p:txBody>
        </p:sp>
      </p:grpSp>
      <p:pic>
        <p:nvPicPr>
          <p:cNvPr id="14" name="Picture 13">
            <a:extLst>
              <a:ext uri="{FF2B5EF4-FFF2-40B4-BE49-F238E27FC236}">
                <a16:creationId xmlns:a16="http://schemas.microsoft.com/office/drawing/2014/main" id="{1B16C802-6055-EF45-94FC-2F0E2A5A53B7}"/>
              </a:ext>
            </a:extLst>
          </p:cNvPr>
          <p:cNvPicPr>
            <a:picLocks noChangeAspect="1"/>
          </p:cNvPicPr>
          <p:nvPr/>
        </p:nvPicPr>
        <p:blipFill>
          <a:blip r:embed="rId2"/>
          <a:stretch>
            <a:fillRect/>
          </a:stretch>
        </p:blipFill>
        <p:spPr>
          <a:xfrm>
            <a:off x="4321254" y="1456197"/>
            <a:ext cx="3436719" cy="2504276"/>
          </a:xfrm>
          <a:prstGeom prst="rect">
            <a:avLst/>
          </a:prstGeom>
        </p:spPr>
      </p:pic>
      <p:sp>
        <p:nvSpPr>
          <p:cNvPr id="15" name="Google Shape;2296;p333">
            <a:extLst>
              <a:ext uri="{FF2B5EF4-FFF2-40B4-BE49-F238E27FC236}">
                <a16:creationId xmlns:a16="http://schemas.microsoft.com/office/drawing/2014/main" id="{33F447A3-CB09-9C46-BC9B-23248ADA6C3F}"/>
              </a:ext>
            </a:extLst>
          </p:cNvPr>
          <p:cNvSpPr txBox="1"/>
          <p:nvPr/>
        </p:nvSpPr>
        <p:spPr>
          <a:xfrm>
            <a:off x="167474" y="198573"/>
            <a:ext cx="7402168" cy="275299"/>
          </a:xfrm>
          <a:prstGeom prst="rect">
            <a:avLst/>
          </a:prstGeom>
          <a:noFill/>
          <a:ln>
            <a:noFill/>
          </a:ln>
        </p:spPr>
        <p:txBody>
          <a:bodyPr spcFirstLastPara="1" wrap="square" lIns="0" tIns="0" rIns="0" bIns="0" anchor="t" anchorCtr="0">
            <a:noAutofit/>
          </a:bodyPr>
          <a:lstStyle/>
          <a:p>
            <a:pPr defTabSz="914400">
              <a:lnSpc>
                <a:spcPct val="90000"/>
              </a:lnSpc>
              <a:buClr>
                <a:srgbClr val="000000"/>
              </a:buClr>
              <a:buSzPts val="2700"/>
              <a:buFont typeface="Arial"/>
              <a:buNone/>
            </a:pPr>
            <a:r>
              <a:rPr lang="en" sz="2000" b="1" kern="0" dirty="0">
                <a:solidFill>
                  <a:srgbClr val="4D4D4D">
                    <a:lumMod val="50000"/>
                  </a:srgbClr>
                </a:solidFill>
                <a:latin typeface="Arial" panose="020B0604020202020204"/>
                <a:cs typeface="Arial"/>
                <a:sym typeface="Arial"/>
              </a:rPr>
              <a:t>Connect with us</a:t>
            </a:r>
            <a:endParaRPr sz="2000" b="1" kern="0" dirty="0">
              <a:solidFill>
                <a:srgbClr val="4D4D4D">
                  <a:lumMod val="50000"/>
                </a:srgbClr>
              </a:solidFill>
              <a:latin typeface="Arial" panose="020B0604020202020204"/>
              <a:cs typeface="Arial"/>
              <a:sym typeface="Arial"/>
            </a:endParaRPr>
          </a:p>
        </p:txBody>
      </p:sp>
    </p:spTree>
    <p:extLst>
      <p:ext uri="{BB962C8B-B14F-4D97-AF65-F5344CB8AC3E}">
        <p14:creationId xmlns:p14="http://schemas.microsoft.com/office/powerpoint/2010/main" val="2353108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p:nvPr/>
        </p:nvSpPr>
        <p:spPr>
          <a:xfrm>
            <a:off x="168833" y="200039"/>
            <a:ext cx="4417937" cy="275315"/>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latin typeface="Arial" panose="020B0604020202020204" pitchFamily="34" charset="0"/>
                <a:cs typeface="Arial" panose="020B0604020202020204" pitchFamily="34" charset="0"/>
              </a:rPr>
              <a:t>Peace in the Age of Chaos</a:t>
            </a:r>
            <a:endParaRPr sz="2000" b="1" dirty="0">
              <a:solidFill>
                <a:schemeClr val="dk1"/>
              </a:solidFill>
              <a:latin typeface="Arial" panose="020B0604020202020204" pitchFamily="34" charset="0"/>
              <a:ea typeface="Arial"/>
              <a:cs typeface="Arial" panose="020B0604020202020204" pitchFamily="34" charset="0"/>
              <a:sym typeface="Arial"/>
            </a:endParaRPr>
          </a:p>
        </p:txBody>
      </p:sp>
      <p:pic>
        <p:nvPicPr>
          <p:cNvPr id="60" name="Google Shape;60;p14"/>
          <p:cNvPicPr preferRelativeResize="0"/>
          <p:nvPr/>
        </p:nvPicPr>
        <p:blipFill>
          <a:blip r:embed="rId3">
            <a:alphaModFix/>
          </a:blip>
          <a:stretch>
            <a:fillRect/>
          </a:stretch>
        </p:blipFill>
        <p:spPr>
          <a:xfrm>
            <a:off x="4783561" y="1588"/>
            <a:ext cx="3713318" cy="4717726"/>
          </a:xfrm>
          <a:prstGeom prst="rect">
            <a:avLst/>
          </a:prstGeom>
          <a:noFill/>
          <a:ln>
            <a:noFill/>
          </a:ln>
          <a:effectLst>
            <a:outerShdw blurRad="57150" dist="19050" dir="5400000" algn="bl" rotWithShape="0">
              <a:srgbClr val="000000">
                <a:alpha val="50000"/>
              </a:srgbClr>
            </a:outerShdw>
          </a:effectLst>
        </p:spPr>
      </p:pic>
      <p:grpSp>
        <p:nvGrpSpPr>
          <p:cNvPr id="61" name="Google Shape;61;p14"/>
          <p:cNvGrpSpPr/>
          <p:nvPr/>
        </p:nvGrpSpPr>
        <p:grpSpPr>
          <a:xfrm>
            <a:off x="382553" y="962893"/>
            <a:ext cx="6284517" cy="322904"/>
            <a:chOff x="439354" y="1345843"/>
            <a:chExt cx="6286457" cy="323100"/>
          </a:xfrm>
        </p:grpSpPr>
        <p:sp>
          <p:nvSpPr>
            <p:cNvPr id="62" name="Google Shape;62;p14"/>
            <p:cNvSpPr txBox="1"/>
            <p:nvPr/>
          </p:nvSpPr>
          <p:spPr>
            <a:xfrm>
              <a:off x="633411" y="1345843"/>
              <a:ext cx="6092400" cy="323100"/>
            </a:xfrm>
            <a:prstGeom prst="rect">
              <a:avLst/>
            </a:prstGeom>
            <a:noFill/>
            <a:ln>
              <a:noFill/>
            </a:ln>
          </p:spPr>
          <p:txBody>
            <a:bodyPr spcFirstLastPara="1" wrap="square" lIns="68579" tIns="34289" rIns="68579" bIns="34289" anchor="t" anchorCtr="0">
              <a:noAutofit/>
            </a:bodyPr>
            <a:lstStyle/>
            <a:p>
              <a:r>
                <a:rPr lang="en" sz="1600" i="1" dirty="0">
                  <a:solidFill>
                    <a:srgbClr val="0B1107"/>
                  </a:solidFill>
                  <a:latin typeface="Arial" panose="020B0604020202020204" pitchFamily="34" charset="0"/>
                  <a:cs typeface="Arial" panose="020B0604020202020204" pitchFamily="34" charset="0"/>
                </a:rPr>
                <a:t>Peace in the Age of Chaos </a:t>
              </a:r>
              <a:r>
                <a:rPr lang="en" sz="1600" dirty="0">
                  <a:solidFill>
                    <a:srgbClr val="0B1107"/>
                  </a:solidFill>
                  <a:latin typeface="Arial" panose="020B0604020202020204" pitchFamily="34" charset="0"/>
                  <a:cs typeface="Arial" panose="020B0604020202020204" pitchFamily="34" charset="0"/>
                </a:rPr>
                <a:t>is the debut </a:t>
              </a:r>
              <a:endParaRPr sz="1600" dirty="0">
                <a:solidFill>
                  <a:srgbClr val="0B1107"/>
                </a:solidFill>
                <a:latin typeface="Arial" panose="020B0604020202020204" pitchFamily="34" charset="0"/>
                <a:cs typeface="Arial" panose="020B0604020202020204" pitchFamily="34" charset="0"/>
              </a:endParaRPr>
            </a:p>
            <a:p>
              <a:r>
                <a:rPr lang="en" sz="1600" dirty="0">
                  <a:solidFill>
                    <a:srgbClr val="0B1107"/>
                  </a:solidFill>
                  <a:latin typeface="Arial" panose="020B0604020202020204" pitchFamily="34" charset="0"/>
                  <a:cs typeface="Arial" panose="020B0604020202020204" pitchFamily="34" charset="0"/>
                </a:rPr>
                <a:t>book by the Founder &amp; Executive Chairman</a:t>
              </a:r>
              <a:endParaRPr sz="1600" dirty="0">
                <a:solidFill>
                  <a:srgbClr val="0B1107"/>
                </a:solidFill>
                <a:latin typeface="Arial" panose="020B0604020202020204" pitchFamily="34" charset="0"/>
                <a:cs typeface="Arial" panose="020B0604020202020204" pitchFamily="34" charset="0"/>
              </a:endParaRPr>
            </a:p>
            <a:p>
              <a:r>
                <a:rPr lang="en" sz="1600" dirty="0">
                  <a:solidFill>
                    <a:srgbClr val="0B1107"/>
                  </a:solidFill>
                  <a:latin typeface="Arial" panose="020B0604020202020204" pitchFamily="34" charset="0"/>
                  <a:cs typeface="Arial" panose="020B0604020202020204" pitchFamily="34" charset="0"/>
                </a:rPr>
                <a:t>of IEP, Steve Killelea A.M.    </a:t>
              </a:r>
              <a:endParaRPr sz="1799" dirty="0">
                <a:latin typeface="Arial" panose="020B0604020202020204" pitchFamily="34" charset="0"/>
                <a:cs typeface="Arial" panose="020B0604020202020204" pitchFamily="34" charset="0"/>
              </a:endParaRPr>
            </a:p>
          </p:txBody>
        </p:sp>
        <p:pic>
          <p:nvPicPr>
            <p:cNvPr id="63" name="Google Shape;63;p14"/>
            <p:cNvPicPr preferRelativeResize="0"/>
            <p:nvPr/>
          </p:nvPicPr>
          <p:blipFill rotWithShape="1">
            <a:blip r:embed="rId4">
              <a:alphaModFix/>
            </a:blip>
            <a:srcRect/>
            <a:stretch/>
          </p:blipFill>
          <p:spPr>
            <a:xfrm>
              <a:off x="439354" y="1418791"/>
              <a:ext cx="120822" cy="191173"/>
            </a:xfrm>
            <a:prstGeom prst="rect">
              <a:avLst/>
            </a:prstGeom>
            <a:noFill/>
            <a:ln>
              <a:noFill/>
            </a:ln>
          </p:spPr>
        </p:pic>
      </p:grpSp>
      <p:sp>
        <p:nvSpPr>
          <p:cNvPr id="65" name="Google Shape;65;p14"/>
          <p:cNvSpPr txBox="1"/>
          <p:nvPr/>
        </p:nvSpPr>
        <p:spPr>
          <a:xfrm>
            <a:off x="538828" y="1823684"/>
            <a:ext cx="4375865" cy="599935"/>
          </a:xfrm>
          <a:prstGeom prst="rect">
            <a:avLst/>
          </a:prstGeom>
          <a:noFill/>
          <a:ln>
            <a:noFill/>
          </a:ln>
        </p:spPr>
        <p:txBody>
          <a:bodyPr spcFirstLastPara="1" wrap="square" lIns="91397" tIns="45686" rIns="91397" bIns="45686" anchor="t" anchorCtr="0">
            <a:noAutofit/>
          </a:bodyPr>
          <a:lstStyle/>
          <a:p>
            <a:pPr lvl="0"/>
            <a:r>
              <a:rPr lang="en-AU" sz="1600" dirty="0">
                <a:latin typeface="Arial" panose="020B0604020202020204" pitchFamily="34" charset="0"/>
                <a:cs typeface="Arial" panose="020B0604020202020204" pitchFamily="34" charset="0"/>
              </a:rPr>
              <a:t>The book pushes the reader to rethink peace, </a:t>
            </a:r>
          </a:p>
          <a:p>
            <a:pPr lvl="0"/>
            <a:r>
              <a:rPr lang="en-AU" sz="1600" dirty="0">
                <a:latin typeface="Arial" panose="020B0604020202020204" pitchFamily="34" charset="0"/>
                <a:cs typeface="Arial" panose="020B0604020202020204" pitchFamily="34" charset="0"/>
              </a:rPr>
              <a:t>as something that is pivotal to the development of successful societies </a:t>
            </a:r>
            <a:endParaRPr sz="1600" i="1" dirty="0">
              <a:solidFill>
                <a:srgbClr val="0B1107"/>
              </a:solidFill>
              <a:latin typeface="Arial" panose="020B0604020202020204" pitchFamily="34" charset="0"/>
              <a:cs typeface="Arial" panose="020B0604020202020204" pitchFamily="34" charset="0"/>
              <a:sym typeface="Arial"/>
            </a:endParaRPr>
          </a:p>
        </p:txBody>
      </p:sp>
      <p:sp>
        <p:nvSpPr>
          <p:cNvPr id="68" name="Google Shape;68;p14"/>
          <p:cNvSpPr txBox="1"/>
          <p:nvPr/>
        </p:nvSpPr>
        <p:spPr>
          <a:xfrm>
            <a:off x="580761" y="3585747"/>
            <a:ext cx="5937268" cy="322904"/>
          </a:xfrm>
          <a:prstGeom prst="rect">
            <a:avLst/>
          </a:prstGeom>
          <a:noFill/>
          <a:ln>
            <a:noFill/>
          </a:ln>
        </p:spPr>
        <p:txBody>
          <a:bodyPr spcFirstLastPara="1" wrap="square" lIns="68579" tIns="34289" rIns="68579" bIns="34289" anchor="t" anchorCtr="0">
            <a:noAutofit/>
          </a:bodyPr>
          <a:lstStyle/>
          <a:p>
            <a:r>
              <a:rPr lang="en" sz="1600" dirty="0">
                <a:solidFill>
                  <a:srgbClr val="0B1107"/>
                </a:solidFill>
                <a:latin typeface="Arial" panose="020B0604020202020204" pitchFamily="34" charset="0"/>
                <a:cs typeface="Arial" panose="020B0604020202020204" pitchFamily="34" charset="0"/>
              </a:rPr>
              <a:t>Endorsed by prominent politicians, </a:t>
            </a:r>
            <a:endParaRPr sz="1600" dirty="0">
              <a:solidFill>
                <a:srgbClr val="0B1107"/>
              </a:solidFill>
              <a:latin typeface="Arial" panose="020B0604020202020204" pitchFamily="34" charset="0"/>
              <a:cs typeface="Arial" panose="020B0604020202020204" pitchFamily="34" charset="0"/>
            </a:endParaRPr>
          </a:p>
          <a:p>
            <a:r>
              <a:rPr lang="en" sz="1600" dirty="0">
                <a:solidFill>
                  <a:srgbClr val="0B1107"/>
                </a:solidFill>
                <a:latin typeface="Arial" panose="020B0604020202020204" pitchFamily="34" charset="0"/>
                <a:cs typeface="Arial" panose="020B0604020202020204" pitchFamily="34" charset="0"/>
              </a:rPr>
              <a:t>peacebuilders and professors  </a:t>
            </a:r>
            <a:endParaRPr sz="1799" dirty="0">
              <a:latin typeface="Arial" panose="020B0604020202020204" pitchFamily="34" charset="0"/>
              <a:cs typeface="Arial" panose="020B0604020202020204" pitchFamily="34" charset="0"/>
            </a:endParaRPr>
          </a:p>
        </p:txBody>
      </p:sp>
      <p:pic>
        <p:nvPicPr>
          <p:cNvPr id="69" name="Google Shape;69;p14"/>
          <p:cNvPicPr preferRelativeResize="0"/>
          <p:nvPr/>
        </p:nvPicPr>
        <p:blipFill rotWithShape="1">
          <a:blip r:embed="rId4">
            <a:alphaModFix/>
          </a:blip>
          <a:srcRect/>
          <a:stretch/>
        </p:blipFill>
        <p:spPr>
          <a:xfrm>
            <a:off x="382553" y="3653184"/>
            <a:ext cx="120785" cy="191057"/>
          </a:xfrm>
          <a:prstGeom prst="rect">
            <a:avLst/>
          </a:prstGeom>
          <a:noFill/>
          <a:ln>
            <a:noFill/>
          </a:ln>
        </p:spPr>
      </p:pic>
      <p:sp>
        <p:nvSpPr>
          <p:cNvPr id="22" name="Google Shape;65;p14"/>
          <p:cNvSpPr txBox="1"/>
          <p:nvPr/>
        </p:nvSpPr>
        <p:spPr>
          <a:xfrm>
            <a:off x="555404" y="2680025"/>
            <a:ext cx="4375865" cy="599935"/>
          </a:xfrm>
          <a:prstGeom prst="rect">
            <a:avLst/>
          </a:prstGeom>
          <a:noFill/>
          <a:ln>
            <a:noFill/>
          </a:ln>
        </p:spPr>
        <p:txBody>
          <a:bodyPr spcFirstLastPara="1" wrap="square" lIns="91397" tIns="45686" rIns="91397" bIns="45686" anchor="t" anchorCtr="0">
            <a:noAutofit/>
          </a:bodyPr>
          <a:lstStyle/>
          <a:p>
            <a:pPr lvl="0"/>
            <a:r>
              <a:rPr lang="en-AU" sz="1600" dirty="0">
                <a:latin typeface="Arial" panose="020B0604020202020204" pitchFamily="34" charset="0"/>
                <a:cs typeface="Arial" panose="020B0604020202020204" pitchFamily="34" charset="0"/>
              </a:rPr>
              <a:t>Includes many personal experiences and the journey behind the founding of IEP and the Global Peace Index </a:t>
            </a:r>
          </a:p>
        </p:txBody>
      </p:sp>
      <p:sp>
        <p:nvSpPr>
          <p:cNvPr id="21" name="Google Shape;728;g90e2d1f501_0_4865"/>
          <p:cNvSpPr/>
          <p:nvPr/>
        </p:nvSpPr>
        <p:spPr>
          <a:xfrm>
            <a:off x="1411" y="4638862"/>
            <a:ext cx="9141179" cy="505344"/>
          </a:xfrm>
          <a:prstGeom prst="rect">
            <a:avLst/>
          </a:prstGeom>
          <a:solidFill>
            <a:srgbClr val="EBEBEB"/>
          </a:solidFill>
          <a:ln w="9525" cap="flat" cmpd="sng">
            <a:solidFill>
              <a:srgbClr val="EBEBEB"/>
            </a:solidFill>
            <a:prstDash val="solid"/>
            <a:round/>
            <a:headEnd type="none" w="sm" len="sm"/>
            <a:tailEnd type="none" w="sm" len="sm"/>
          </a:ln>
        </p:spPr>
        <p:txBody>
          <a:bodyPr spcFirstLastPara="1" wrap="square" lIns="91397" tIns="91397" rIns="91397" bIns="91397" anchor="ctr" anchorCtr="0">
            <a:noAutofit/>
          </a:bodyPr>
          <a:lstStyle/>
          <a:p>
            <a:endParaRPr sz="1799"/>
          </a:p>
        </p:txBody>
      </p:sp>
      <p:pic>
        <p:nvPicPr>
          <p:cNvPr id="24" name="Google Shape;729;g90e2d1f501_0_4865"/>
          <p:cNvPicPr preferRelativeResize="0"/>
          <p:nvPr/>
        </p:nvPicPr>
        <p:blipFill>
          <a:blip r:embed="rId5">
            <a:alphaModFix/>
          </a:blip>
          <a:stretch>
            <a:fillRect/>
          </a:stretch>
        </p:blipFill>
        <p:spPr>
          <a:xfrm>
            <a:off x="2266062" y="4701872"/>
            <a:ext cx="4611878" cy="379333"/>
          </a:xfrm>
          <a:prstGeom prst="rect">
            <a:avLst/>
          </a:prstGeom>
          <a:noFill/>
          <a:ln>
            <a:noFill/>
          </a:ln>
        </p:spPr>
      </p:pic>
      <p:pic>
        <p:nvPicPr>
          <p:cNvPr id="25" name="Google Shape;69;p14"/>
          <p:cNvPicPr preferRelativeResize="0"/>
          <p:nvPr/>
        </p:nvPicPr>
        <p:blipFill rotWithShape="1">
          <a:blip r:embed="rId4">
            <a:alphaModFix/>
          </a:blip>
          <a:srcRect/>
          <a:stretch/>
        </p:blipFill>
        <p:spPr>
          <a:xfrm>
            <a:off x="374282" y="2770099"/>
            <a:ext cx="120785" cy="191057"/>
          </a:xfrm>
          <a:prstGeom prst="rect">
            <a:avLst/>
          </a:prstGeom>
          <a:noFill/>
          <a:ln>
            <a:noFill/>
          </a:ln>
        </p:spPr>
      </p:pic>
      <p:pic>
        <p:nvPicPr>
          <p:cNvPr id="26" name="Google Shape;69;p14"/>
          <p:cNvPicPr preferRelativeResize="0"/>
          <p:nvPr/>
        </p:nvPicPr>
        <p:blipFill rotWithShape="1">
          <a:blip r:embed="rId4">
            <a:alphaModFix/>
          </a:blip>
          <a:srcRect/>
          <a:stretch/>
        </p:blipFill>
        <p:spPr>
          <a:xfrm>
            <a:off x="380639" y="1919219"/>
            <a:ext cx="120785" cy="191057"/>
          </a:xfrm>
          <a:prstGeom prst="rect">
            <a:avLst/>
          </a:prstGeom>
          <a:noFill/>
          <a:ln>
            <a:noFill/>
          </a:ln>
        </p:spPr>
      </p:pic>
    </p:spTree>
    <p:extLst>
      <p:ext uri="{BB962C8B-B14F-4D97-AF65-F5344CB8AC3E}">
        <p14:creationId xmlns:p14="http://schemas.microsoft.com/office/powerpoint/2010/main" val="2494142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1000"/>
                                        <p:tgtEl>
                                          <p:spTgt spid="69"/>
                                        </p:tgtEl>
                                      </p:cBhvr>
                                    </p:animEffect>
                                    <p:anim calcmode="lin" valueType="num">
                                      <p:cBhvr>
                                        <p:cTn id="37" dur="1000" fill="hold"/>
                                        <p:tgtEl>
                                          <p:spTgt spid="69"/>
                                        </p:tgtEl>
                                        <p:attrNameLst>
                                          <p:attrName>ppt_x</p:attrName>
                                        </p:attrNameLst>
                                      </p:cBhvr>
                                      <p:tavLst>
                                        <p:tav tm="0">
                                          <p:val>
                                            <p:strVal val="#ppt_x"/>
                                          </p:val>
                                        </p:tav>
                                        <p:tav tm="100000">
                                          <p:val>
                                            <p:strVal val="#ppt_x"/>
                                          </p:val>
                                        </p:tav>
                                      </p:tavLst>
                                    </p:anim>
                                    <p:anim calcmode="lin" valueType="num">
                                      <p:cBhvr>
                                        <p:cTn id="38"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8"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90e2d1f501_0_4865"/>
          <p:cNvSpPr txBox="1"/>
          <p:nvPr/>
        </p:nvSpPr>
        <p:spPr>
          <a:xfrm>
            <a:off x="187054" y="175165"/>
            <a:ext cx="3567099" cy="275315"/>
          </a:xfrm>
          <a:prstGeom prst="rect">
            <a:avLst/>
          </a:prstGeom>
          <a:noFill/>
          <a:ln>
            <a:noFill/>
          </a:ln>
        </p:spPr>
        <p:txBody>
          <a:bodyPr spcFirstLastPara="1" wrap="square" lIns="0" tIns="0" rIns="0" bIns="0" anchor="t" anchorCtr="0">
            <a:noAutofit/>
          </a:bodyPr>
          <a:lstStyle/>
          <a:p>
            <a:pPr marL="0" marR="0" lvl="0" indent="0" algn="l" defTabSz="457200" rtl="0" eaLnBrk="1" fontAlgn="auto" latinLnBrk="0" hangingPunct="1">
              <a:lnSpc>
                <a:spcPct val="90000"/>
              </a:lnSpc>
              <a:spcBef>
                <a:spcPts val="0"/>
              </a:spcBef>
              <a:spcAft>
                <a:spcPts val="0"/>
              </a:spcAft>
              <a:buClr>
                <a:prstClr val="black"/>
              </a:buClr>
              <a:buSzPts val="2700"/>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Get involved with IEP</a:t>
            </a:r>
            <a:endParaRPr kumimoji="0"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702" name="Google Shape;702;g90e2d1f501_0_4865"/>
          <p:cNvCxnSpPr/>
          <p:nvPr/>
        </p:nvCxnSpPr>
        <p:spPr>
          <a:xfrm flipH="1" flipV="1">
            <a:off x="4691297" y="912838"/>
            <a:ext cx="224135" cy="868531"/>
          </a:xfrm>
          <a:prstGeom prst="straightConnector1">
            <a:avLst/>
          </a:prstGeom>
          <a:noFill/>
          <a:ln w="9525" cap="flat" cmpd="sng">
            <a:solidFill>
              <a:schemeClr val="bg1"/>
            </a:solidFill>
            <a:prstDash val="solid"/>
            <a:miter lim="800000"/>
            <a:headEnd type="none" w="sm" len="sm"/>
            <a:tailEnd type="triangle" w="med" len="med"/>
          </a:ln>
        </p:spPr>
      </p:cxnSp>
      <p:sp>
        <p:nvSpPr>
          <p:cNvPr id="706" name="Google Shape;706;g90e2d1f501_0_4865"/>
          <p:cNvSpPr txBox="1"/>
          <p:nvPr/>
        </p:nvSpPr>
        <p:spPr>
          <a:xfrm>
            <a:off x="658860" y="2224020"/>
            <a:ext cx="130249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Ambassador Program</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09" name="Google Shape;709;g90e2d1f501_0_4865"/>
          <p:cNvSpPr txBox="1"/>
          <p:nvPr/>
        </p:nvSpPr>
        <p:spPr>
          <a:xfrm>
            <a:off x="1926691" y="2224020"/>
            <a:ext cx="133578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Positive Peace Workshops</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0" name="Google Shape;710;g90e2d1f501_0_4865"/>
          <p:cNvSpPr txBox="1"/>
          <p:nvPr/>
        </p:nvSpPr>
        <p:spPr>
          <a:xfrm>
            <a:off x="658858" y="4000322"/>
            <a:ext cx="133578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Strategic Partnerships</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1" name="Google Shape;711;g90e2d1f501_0_4865"/>
          <p:cNvSpPr txBox="1"/>
          <p:nvPr/>
        </p:nvSpPr>
        <p:spPr>
          <a:xfrm>
            <a:off x="1946560" y="4000322"/>
            <a:ext cx="1335788" cy="219233"/>
          </a:xfrm>
          <a:prstGeom prst="rect">
            <a:avLst/>
          </a:prstGeom>
          <a:noFill/>
          <a:ln>
            <a:noFill/>
          </a:ln>
        </p:spPr>
        <p:txBody>
          <a:bodyPr spcFirstLastPara="1" wrap="square" lIns="34289" tIns="17145" rIns="34289" bIns="17145" anchor="t" anchorCtr="0">
            <a:noAutofit/>
          </a:bodyPr>
          <a:lstStyle/>
          <a:p>
            <a:pPr marL="0" marR="0" lvl="0" indent="0" algn="ctr" defTabSz="457200" rtl="0" eaLnBrk="1" fontAlgn="auto" latinLnBrk="0" hangingPunct="1">
              <a:lnSpc>
                <a:spcPct val="100000"/>
              </a:lnSpc>
              <a:spcBef>
                <a:spcPts val="0"/>
              </a:spcBef>
              <a:spcAft>
                <a:spcPts val="0"/>
              </a:spcAft>
              <a:buClr>
                <a:srgbClr val="44546A"/>
              </a:buClr>
              <a:buSzPts val="300"/>
              <a:buFontTx/>
              <a:buNone/>
              <a:tabLst/>
              <a:defRPr/>
            </a:pPr>
            <a:r>
              <a:rPr kumimoji="0" lang="en-US" sz="1199"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IEP Peace Academy</a:t>
            </a:r>
            <a:endParaRPr kumimoji="0" sz="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3" name="Google Shape;713;g90e2d1f501_0_4865"/>
          <p:cNvSpPr txBox="1"/>
          <p:nvPr/>
        </p:nvSpPr>
        <p:spPr>
          <a:xfrm>
            <a:off x="4329775" y="3291628"/>
            <a:ext cx="1335788" cy="457059"/>
          </a:xfrm>
          <a:prstGeom prst="rect">
            <a:avLst/>
          </a:prstGeom>
          <a:noFill/>
          <a:ln>
            <a:noFill/>
          </a:ln>
        </p:spPr>
        <p:txBody>
          <a:bodyPr spcFirstLastPara="1" wrap="square" lIns="91397" tIns="91397" rIns="91397" bIns="91397"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2000"/>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Online</a:t>
            </a:r>
            <a:endParaRPr kumimoji="0"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718" name="Google Shape;718;g90e2d1f501_0_4865"/>
          <p:cNvCxnSpPr/>
          <p:nvPr/>
        </p:nvCxnSpPr>
        <p:spPr>
          <a:xfrm flipV="1">
            <a:off x="5578870" y="1645239"/>
            <a:ext cx="824573" cy="611373"/>
          </a:xfrm>
          <a:prstGeom prst="straightConnector1">
            <a:avLst/>
          </a:prstGeom>
          <a:noFill/>
          <a:ln w="9525" cap="flat" cmpd="sng">
            <a:solidFill>
              <a:schemeClr val="bg1"/>
            </a:solidFill>
            <a:prstDash val="solid"/>
            <a:miter lim="800000"/>
            <a:headEnd type="none" w="sm" len="sm"/>
            <a:tailEnd type="triangle" w="med" len="med"/>
          </a:ln>
        </p:spPr>
      </p:cxnSp>
      <p:cxnSp>
        <p:nvCxnSpPr>
          <p:cNvPr id="719" name="Google Shape;719;g90e2d1f501_0_4865"/>
          <p:cNvCxnSpPr/>
          <p:nvPr/>
        </p:nvCxnSpPr>
        <p:spPr>
          <a:xfrm>
            <a:off x="5462063" y="3070232"/>
            <a:ext cx="737173" cy="790256"/>
          </a:xfrm>
          <a:prstGeom prst="straightConnector1">
            <a:avLst/>
          </a:prstGeom>
          <a:noFill/>
          <a:ln w="9525" cap="flat" cmpd="sng">
            <a:solidFill>
              <a:schemeClr val="bg1"/>
            </a:solidFill>
            <a:prstDash val="solid"/>
            <a:miter lim="800000"/>
            <a:headEnd type="none" w="sm" len="sm"/>
            <a:tailEnd type="triangle" w="med" len="med"/>
          </a:ln>
        </p:spPr>
      </p:cxnSp>
      <p:sp>
        <p:nvSpPr>
          <p:cNvPr id="720" name="Google Shape;720;g90e2d1f501_0_4865"/>
          <p:cNvSpPr/>
          <p:nvPr/>
        </p:nvSpPr>
        <p:spPr>
          <a:xfrm>
            <a:off x="1219960" y="1357751"/>
            <a:ext cx="318202" cy="352091"/>
          </a:xfrm>
          <a:custGeom>
            <a:avLst/>
            <a:gdLst/>
            <a:ahLst/>
            <a:cxnLst/>
            <a:rect l="l" t="t" r="r" b="b"/>
            <a:pathLst>
              <a:path w="120000" h="120000" extrusionOk="0">
                <a:moveTo>
                  <a:pt x="109750" y="33388"/>
                </a:moveTo>
                <a:lnTo>
                  <a:pt x="103500" y="39644"/>
                </a:lnTo>
                <a:lnTo>
                  <a:pt x="80361" y="16500"/>
                </a:lnTo>
                <a:lnTo>
                  <a:pt x="86611" y="10250"/>
                </a:lnTo>
                <a:cubicBezTo>
                  <a:pt x="86611" y="10250"/>
                  <a:pt x="91061" y="5455"/>
                  <a:pt x="98183" y="5455"/>
                </a:cubicBezTo>
                <a:cubicBezTo>
                  <a:pt x="107222" y="5455"/>
                  <a:pt x="114544" y="12777"/>
                  <a:pt x="114544" y="21816"/>
                </a:cubicBezTo>
                <a:cubicBezTo>
                  <a:pt x="114544" y="26338"/>
                  <a:pt x="112711" y="30427"/>
                  <a:pt x="109750" y="33388"/>
                </a:cubicBezTo>
                <a:moveTo>
                  <a:pt x="40911" y="102233"/>
                </a:moveTo>
                <a:lnTo>
                  <a:pt x="40911" y="81816"/>
                </a:lnTo>
                <a:cubicBezTo>
                  <a:pt x="40911" y="80311"/>
                  <a:pt x="39688" y="79088"/>
                  <a:pt x="38183" y="79088"/>
                </a:cubicBezTo>
                <a:lnTo>
                  <a:pt x="17766" y="79088"/>
                </a:lnTo>
                <a:lnTo>
                  <a:pt x="76500" y="20361"/>
                </a:lnTo>
                <a:lnTo>
                  <a:pt x="99638" y="43500"/>
                </a:lnTo>
                <a:cubicBezTo>
                  <a:pt x="99638" y="43500"/>
                  <a:pt x="40911" y="102233"/>
                  <a:pt x="40911" y="102233"/>
                </a:cubicBezTo>
                <a:close/>
                <a:moveTo>
                  <a:pt x="35455" y="105788"/>
                </a:moveTo>
                <a:lnTo>
                  <a:pt x="16361" y="110250"/>
                </a:lnTo>
                <a:lnTo>
                  <a:pt x="16361" y="103638"/>
                </a:lnTo>
                <a:lnTo>
                  <a:pt x="9750" y="103638"/>
                </a:lnTo>
                <a:lnTo>
                  <a:pt x="14211" y="84544"/>
                </a:lnTo>
                <a:lnTo>
                  <a:pt x="35455" y="84544"/>
                </a:lnTo>
                <a:cubicBezTo>
                  <a:pt x="35455" y="84544"/>
                  <a:pt x="35455" y="105788"/>
                  <a:pt x="35455" y="105788"/>
                </a:cubicBezTo>
                <a:close/>
                <a:moveTo>
                  <a:pt x="98183" y="0"/>
                </a:moveTo>
                <a:cubicBezTo>
                  <a:pt x="92155" y="0"/>
                  <a:pt x="86700" y="2438"/>
                  <a:pt x="82755" y="6394"/>
                </a:cubicBezTo>
                <a:lnTo>
                  <a:pt x="9116" y="80027"/>
                </a:lnTo>
                <a:lnTo>
                  <a:pt x="0" y="120000"/>
                </a:lnTo>
                <a:lnTo>
                  <a:pt x="39972" y="110883"/>
                </a:lnTo>
                <a:lnTo>
                  <a:pt x="113605" y="37244"/>
                </a:lnTo>
                <a:cubicBezTo>
                  <a:pt x="117555" y="33300"/>
                  <a:pt x="120000" y="27844"/>
                  <a:pt x="120000" y="21816"/>
                </a:cubicBezTo>
                <a:cubicBezTo>
                  <a:pt x="120000" y="9766"/>
                  <a:pt x="110233" y="0"/>
                  <a:pt x="98183" y="0"/>
                </a:cubicBezTo>
              </a:path>
            </a:pathLst>
          </a:custGeom>
          <a:solidFill>
            <a:srgbClr val="FFFFFF"/>
          </a:solidFill>
          <a:ln w="9525" cap="flat" cmpd="sng">
            <a:solidFill>
              <a:srgbClr val="FFFFFF"/>
            </a:solidFill>
            <a:prstDash val="solid"/>
            <a:round/>
            <a:headEnd type="none" w="sm" len="sm"/>
            <a:tailEnd type="none" w="sm" len="sm"/>
          </a:ln>
        </p:spPr>
        <p:txBody>
          <a:bodyPr spcFirstLastPara="1" wrap="square" lIns="38063" tIns="38063" rIns="38063" bIns="3806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999"/>
              <a:buFontTx/>
              <a:buNone/>
              <a:tabLst/>
              <a:defRPr/>
            </a:pPr>
            <a:endParaRPr kumimoji="0" sz="2998" b="0" i="0" u="none" strike="noStrike" kern="1200" cap="none" spc="0" normalizeH="0" baseline="0" noProof="0">
              <a:ln>
                <a:noFill/>
              </a:ln>
              <a:solidFill>
                <a:prstClr val="white"/>
              </a:solidFill>
              <a:effectLst/>
              <a:uLnTx/>
              <a:uFillTx/>
              <a:latin typeface="Arial" panose="020B0604020202020204" pitchFamily="34" charset="0"/>
              <a:ea typeface="Lato"/>
              <a:cs typeface="Arial" panose="020B0604020202020204" pitchFamily="34" charset="0"/>
              <a:sym typeface="Lato"/>
            </a:endParaRPr>
          </a:p>
        </p:txBody>
      </p:sp>
      <p:cxnSp>
        <p:nvCxnSpPr>
          <p:cNvPr id="725" name="Google Shape;725;g90e2d1f501_0_4865"/>
          <p:cNvCxnSpPr/>
          <p:nvPr/>
        </p:nvCxnSpPr>
        <p:spPr>
          <a:xfrm>
            <a:off x="5745650" y="2728662"/>
            <a:ext cx="1004610" cy="149024"/>
          </a:xfrm>
          <a:prstGeom prst="straightConnector1">
            <a:avLst/>
          </a:prstGeom>
          <a:noFill/>
          <a:ln w="9525" cap="flat" cmpd="sng">
            <a:solidFill>
              <a:schemeClr val="bg1"/>
            </a:solidFill>
            <a:prstDash val="solid"/>
            <a:miter lim="800000"/>
            <a:headEnd type="none" w="sm" len="sm"/>
            <a:tailEnd type="triangle" w="med" len="med"/>
          </a:ln>
        </p:spPr>
      </p:cxnSp>
      <p:sp>
        <p:nvSpPr>
          <p:cNvPr id="727" name="Google Shape;727;g90e2d1f501_0_4865"/>
          <p:cNvSpPr/>
          <p:nvPr/>
        </p:nvSpPr>
        <p:spPr>
          <a:xfrm>
            <a:off x="3579001" y="2119518"/>
            <a:ext cx="354191" cy="750668"/>
          </a:xfrm>
          <a:custGeom>
            <a:avLst/>
            <a:gdLst/>
            <a:ahLst/>
            <a:cxnLst/>
            <a:rect l="l" t="t" r="r" b="b"/>
            <a:pathLst>
              <a:path w="120000" h="120000" extrusionOk="0">
                <a:moveTo>
                  <a:pt x="10000" y="110900"/>
                </a:moveTo>
                <a:lnTo>
                  <a:pt x="10000" y="9100"/>
                </a:lnTo>
                <a:lnTo>
                  <a:pt x="107761" y="60000"/>
                </a:lnTo>
                <a:cubicBezTo>
                  <a:pt x="107761" y="60000"/>
                  <a:pt x="10000" y="110900"/>
                  <a:pt x="10000" y="110900"/>
                </a:cubicBezTo>
                <a:close/>
                <a:moveTo>
                  <a:pt x="120000" y="60000"/>
                </a:moveTo>
                <a:cubicBezTo>
                  <a:pt x="120000" y="59222"/>
                  <a:pt x="119394" y="58533"/>
                  <a:pt x="118433" y="58033"/>
                </a:cubicBezTo>
                <a:lnTo>
                  <a:pt x="118450" y="58027"/>
                </a:lnTo>
                <a:lnTo>
                  <a:pt x="8450" y="755"/>
                </a:lnTo>
                <a:lnTo>
                  <a:pt x="8438" y="761"/>
                </a:lnTo>
                <a:cubicBezTo>
                  <a:pt x="7538" y="294"/>
                  <a:pt x="6338" y="0"/>
                  <a:pt x="5000" y="0"/>
                </a:cubicBezTo>
                <a:cubicBezTo>
                  <a:pt x="2238" y="0"/>
                  <a:pt x="0" y="1222"/>
                  <a:pt x="0" y="2727"/>
                </a:cubicBezTo>
                <a:lnTo>
                  <a:pt x="0" y="117272"/>
                </a:lnTo>
                <a:cubicBezTo>
                  <a:pt x="0" y="118777"/>
                  <a:pt x="2238" y="120000"/>
                  <a:pt x="5000" y="120000"/>
                </a:cubicBezTo>
                <a:cubicBezTo>
                  <a:pt x="6338" y="120000"/>
                  <a:pt x="7538" y="119705"/>
                  <a:pt x="8438" y="119238"/>
                </a:cubicBezTo>
                <a:lnTo>
                  <a:pt x="8450" y="119250"/>
                </a:lnTo>
                <a:lnTo>
                  <a:pt x="118450" y="61972"/>
                </a:lnTo>
                <a:lnTo>
                  <a:pt x="118433" y="61966"/>
                </a:lnTo>
                <a:cubicBezTo>
                  <a:pt x="119394" y="61472"/>
                  <a:pt x="120000" y="60777"/>
                  <a:pt x="120000" y="60000"/>
                </a:cubicBezTo>
              </a:path>
            </a:pathLst>
          </a:custGeom>
          <a:solidFill>
            <a:schemeClr val="bg1">
              <a:lumMod val="50000"/>
            </a:schemeClr>
          </a:solidFill>
          <a:ln w="9525" cap="flat" cmpd="sng">
            <a:solidFill>
              <a:schemeClr val="bg1">
                <a:lumMod val="50000"/>
              </a:schemeClr>
            </a:solidFill>
            <a:prstDash val="solid"/>
            <a:round/>
            <a:headEnd type="none" w="sm" len="sm"/>
            <a:tailEnd type="none" w="sm" len="sm"/>
          </a:ln>
        </p:spPr>
        <p:txBody>
          <a:bodyPr spcFirstLastPara="1" wrap="square" lIns="38063" tIns="38063" rIns="38063" bIns="3806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Pts val="2999"/>
              <a:buFontTx/>
              <a:buNone/>
              <a:tabLst/>
              <a:defRPr/>
            </a:pPr>
            <a:endParaRPr kumimoji="0" sz="2998" b="0" i="0" u="none" strike="noStrike" kern="1200" cap="none" spc="0" normalizeH="0" baseline="0" noProof="0">
              <a:ln>
                <a:noFill/>
              </a:ln>
              <a:solidFill>
                <a:prstClr val="white"/>
              </a:solidFill>
              <a:effectLst/>
              <a:uLnTx/>
              <a:uFillTx/>
              <a:latin typeface="Arial" panose="020B0604020202020204" pitchFamily="34" charset="0"/>
              <a:ea typeface="Lato"/>
              <a:cs typeface="Arial" panose="020B0604020202020204" pitchFamily="34" charset="0"/>
              <a:sym typeface="Lato"/>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91" y="837044"/>
            <a:ext cx="1138784" cy="127139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2438" y="831108"/>
            <a:ext cx="1191198" cy="1329911"/>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255" y="2688319"/>
            <a:ext cx="1125708" cy="125679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6818" y="2680155"/>
            <a:ext cx="1145874" cy="1279310"/>
          </a:xfrm>
          <a:prstGeom prst="rect">
            <a:avLst/>
          </a:prstGeom>
        </p:spPr>
      </p:pic>
      <p:grpSp>
        <p:nvGrpSpPr>
          <p:cNvPr id="36" name="Group 35">
            <a:extLst>
              <a:ext uri="{FF2B5EF4-FFF2-40B4-BE49-F238E27FC236}">
                <a16:creationId xmlns:a16="http://schemas.microsoft.com/office/drawing/2014/main" id="{92197A5A-27A9-694F-93F1-465BEF58BDC0}"/>
              </a:ext>
            </a:extLst>
          </p:cNvPr>
          <p:cNvGrpSpPr/>
          <p:nvPr/>
        </p:nvGrpSpPr>
        <p:grpSpPr>
          <a:xfrm>
            <a:off x="4005721" y="496143"/>
            <a:ext cx="2469753" cy="253771"/>
            <a:chOff x="805019" y="2971117"/>
            <a:chExt cx="2470515" cy="253849"/>
          </a:xfrm>
        </p:grpSpPr>
        <p:sp>
          <p:nvSpPr>
            <p:cNvPr id="37" name="TextBox 116">
              <a:extLst>
                <a:ext uri="{FF2B5EF4-FFF2-40B4-BE49-F238E27FC236}">
                  <a16:creationId xmlns:a16="http://schemas.microsoft.com/office/drawing/2014/main" id="{0F5251D9-F75A-0942-A78B-FE746ED557FD}"/>
                </a:ext>
              </a:extLst>
            </p:cNvPr>
            <p:cNvSpPr txBox="1">
              <a:spLocks noChangeArrowheads="1"/>
            </p:cNvSpPr>
            <p:nvPr/>
          </p:nvSpPr>
          <p:spPr bwMode="auto">
            <a:xfrm>
              <a:off x="1030610" y="2971117"/>
              <a:ext cx="2244924" cy="2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2" rIns="68562" bIns="34282">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@GlobPeaceIndex</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38" name="Freeform 615">
              <a:extLst>
                <a:ext uri="{FF2B5EF4-FFF2-40B4-BE49-F238E27FC236}">
                  <a16:creationId xmlns:a16="http://schemas.microsoft.com/office/drawing/2014/main" id="{7E148E15-A170-9C43-B547-965FFF3BE204}"/>
                </a:ext>
              </a:extLst>
            </p:cNvPr>
            <p:cNvSpPr>
              <a:spLocks noChangeArrowheads="1"/>
            </p:cNvSpPr>
            <p:nvPr/>
          </p:nvSpPr>
          <p:spPr bwMode="auto">
            <a:xfrm>
              <a:off x="805019" y="3031513"/>
              <a:ext cx="183404" cy="145975"/>
            </a:xfrm>
            <a:custGeom>
              <a:avLst/>
              <a:gdLst>
                <a:gd name="T0" fmla="*/ 153627 w 427"/>
                <a:gd name="T1" fmla="*/ 14673 h 346"/>
                <a:gd name="T2" fmla="*/ 135596 w 427"/>
                <a:gd name="T3" fmla="*/ 19325 h 346"/>
                <a:gd name="T4" fmla="*/ 149300 w 427"/>
                <a:gd name="T5" fmla="*/ 2147 h 346"/>
                <a:gd name="T6" fmla="*/ 129465 w 427"/>
                <a:gd name="T7" fmla="*/ 9663 h 346"/>
                <a:gd name="T8" fmla="*/ 106385 w 427"/>
                <a:gd name="T9" fmla="*/ 0 h 346"/>
                <a:gd name="T10" fmla="*/ 75011 w 427"/>
                <a:gd name="T11" fmla="*/ 31135 h 346"/>
                <a:gd name="T12" fmla="*/ 75732 w 427"/>
                <a:gd name="T13" fmla="*/ 38293 h 346"/>
                <a:gd name="T14" fmla="*/ 10819 w 427"/>
                <a:gd name="T15" fmla="*/ 5726 h 346"/>
                <a:gd name="T16" fmla="*/ 6491 w 427"/>
                <a:gd name="T17" fmla="*/ 21115 h 346"/>
                <a:gd name="T18" fmla="*/ 20556 w 427"/>
                <a:gd name="T19" fmla="*/ 47240 h 346"/>
                <a:gd name="T20" fmla="*/ 6491 w 427"/>
                <a:gd name="T21" fmla="*/ 43303 h 346"/>
                <a:gd name="T22" fmla="*/ 6491 w 427"/>
                <a:gd name="T23" fmla="*/ 43661 h 346"/>
                <a:gd name="T24" fmla="*/ 31735 w 427"/>
                <a:gd name="T25" fmla="*/ 74438 h 346"/>
                <a:gd name="T26" fmla="*/ 23441 w 427"/>
                <a:gd name="T27" fmla="*/ 75512 h 346"/>
                <a:gd name="T28" fmla="*/ 17310 w 427"/>
                <a:gd name="T29" fmla="*/ 74796 h 346"/>
                <a:gd name="T30" fmla="*/ 46882 w 427"/>
                <a:gd name="T31" fmla="*/ 96626 h 346"/>
                <a:gd name="T32" fmla="*/ 7573 w 427"/>
                <a:gd name="T33" fmla="*/ 109868 h 346"/>
                <a:gd name="T34" fmla="*/ 0 w 427"/>
                <a:gd name="T35" fmla="*/ 109510 h 346"/>
                <a:gd name="T36" fmla="*/ 48324 w 427"/>
                <a:gd name="T37" fmla="*/ 123467 h 346"/>
                <a:gd name="T38" fmla="*/ 137760 w 427"/>
                <a:gd name="T39" fmla="*/ 34714 h 346"/>
                <a:gd name="T40" fmla="*/ 137760 w 427"/>
                <a:gd name="T41" fmla="*/ 30419 h 346"/>
                <a:gd name="T42" fmla="*/ 153627 w 427"/>
                <a:gd name="T43" fmla="*/ 14673 h 3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7" h="346">
                  <a:moveTo>
                    <a:pt x="426" y="41"/>
                  </a:moveTo>
                  <a:cubicBezTo>
                    <a:pt x="411" y="48"/>
                    <a:pt x="394" y="52"/>
                    <a:pt x="376" y="54"/>
                  </a:cubicBezTo>
                  <a:cubicBezTo>
                    <a:pt x="394" y="44"/>
                    <a:pt x="408" y="27"/>
                    <a:pt x="414" y="6"/>
                  </a:cubicBezTo>
                  <a:cubicBezTo>
                    <a:pt x="398" y="16"/>
                    <a:pt x="379" y="23"/>
                    <a:pt x="359" y="27"/>
                  </a:cubicBezTo>
                  <a:cubicBezTo>
                    <a:pt x="343" y="10"/>
                    <a:pt x="320" y="0"/>
                    <a:pt x="295" y="0"/>
                  </a:cubicBezTo>
                  <a:cubicBezTo>
                    <a:pt x="247" y="0"/>
                    <a:pt x="208" y="39"/>
                    <a:pt x="208" y="87"/>
                  </a:cubicBezTo>
                  <a:cubicBezTo>
                    <a:pt x="208" y="94"/>
                    <a:pt x="209" y="101"/>
                    <a:pt x="210" y="107"/>
                  </a:cubicBezTo>
                  <a:cubicBezTo>
                    <a:pt x="137" y="103"/>
                    <a:pt x="73" y="69"/>
                    <a:pt x="30" y="16"/>
                  </a:cubicBezTo>
                  <a:cubicBezTo>
                    <a:pt x="23" y="29"/>
                    <a:pt x="18" y="44"/>
                    <a:pt x="18" y="59"/>
                  </a:cubicBezTo>
                  <a:cubicBezTo>
                    <a:pt x="18" y="90"/>
                    <a:pt x="34" y="117"/>
                    <a:pt x="57" y="132"/>
                  </a:cubicBezTo>
                  <a:cubicBezTo>
                    <a:pt x="43" y="132"/>
                    <a:pt x="29" y="127"/>
                    <a:pt x="18" y="121"/>
                  </a:cubicBezTo>
                  <a:cubicBezTo>
                    <a:pt x="18" y="122"/>
                    <a:pt x="18" y="122"/>
                    <a:pt x="18" y="122"/>
                  </a:cubicBezTo>
                  <a:cubicBezTo>
                    <a:pt x="18" y="165"/>
                    <a:pt x="48" y="200"/>
                    <a:pt x="88" y="208"/>
                  </a:cubicBezTo>
                  <a:cubicBezTo>
                    <a:pt x="81" y="210"/>
                    <a:pt x="73" y="211"/>
                    <a:pt x="65" y="211"/>
                  </a:cubicBezTo>
                  <a:cubicBezTo>
                    <a:pt x="59" y="211"/>
                    <a:pt x="54" y="211"/>
                    <a:pt x="48" y="209"/>
                  </a:cubicBezTo>
                  <a:cubicBezTo>
                    <a:pt x="60" y="244"/>
                    <a:pt x="92" y="269"/>
                    <a:pt x="130" y="270"/>
                  </a:cubicBezTo>
                  <a:cubicBezTo>
                    <a:pt x="100" y="293"/>
                    <a:pt x="62" y="307"/>
                    <a:pt x="21" y="307"/>
                  </a:cubicBezTo>
                  <a:cubicBezTo>
                    <a:pt x="14" y="307"/>
                    <a:pt x="8" y="307"/>
                    <a:pt x="0" y="306"/>
                  </a:cubicBezTo>
                  <a:cubicBezTo>
                    <a:pt x="39" y="331"/>
                    <a:pt x="85" y="345"/>
                    <a:pt x="134" y="345"/>
                  </a:cubicBezTo>
                  <a:cubicBezTo>
                    <a:pt x="294" y="345"/>
                    <a:pt x="382" y="212"/>
                    <a:pt x="382" y="97"/>
                  </a:cubicBezTo>
                  <a:cubicBezTo>
                    <a:pt x="382" y="93"/>
                    <a:pt x="382" y="89"/>
                    <a:pt x="382" y="85"/>
                  </a:cubicBezTo>
                  <a:cubicBezTo>
                    <a:pt x="400" y="74"/>
                    <a:pt x="414" y="58"/>
                    <a:pt x="426" y="41"/>
                  </a:cubicBezTo>
                </a:path>
              </a:pathLst>
            </a:custGeom>
            <a:solidFill>
              <a:schemeClr val="bg1"/>
            </a:solidFill>
            <a:ln>
              <a:noFill/>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mn-cs"/>
              </a:endParaRPr>
            </a:p>
          </p:txBody>
        </p:sp>
      </p:grpSp>
      <p:grpSp>
        <p:nvGrpSpPr>
          <p:cNvPr id="39" name="Group 38">
            <a:extLst>
              <a:ext uri="{FF2B5EF4-FFF2-40B4-BE49-F238E27FC236}">
                <a16:creationId xmlns:a16="http://schemas.microsoft.com/office/drawing/2014/main" id="{E8544C97-4FCC-F340-A815-AB069221A809}"/>
              </a:ext>
            </a:extLst>
          </p:cNvPr>
          <p:cNvGrpSpPr/>
          <p:nvPr/>
        </p:nvGrpSpPr>
        <p:grpSpPr>
          <a:xfrm>
            <a:off x="6058415" y="1213696"/>
            <a:ext cx="2455175" cy="253771"/>
            <a:chOff x="591676" y="1914387"/>
            <a:chExt cx="2455932" cy="253849"/>
          </a:xfrm>
        </p:grpSpPr>
        <p:sp>
          <p:nvSpPr>
            <p:cNvPr id="40" name="TextBox 114">
              <a:extLst>
                <a:ext uri="{FF2B5EF4-FFF2-40B4-BE49-F238E27FC236}">
                  <a16:creationId xmlns:a16="http://schemas.microsoft.com/office/drawing/2014/main" id="{AED96B0E-BB2A-1A4B-8A8E-2CD279D138EF}"/>
                </a:ext>
              </a:extLst>
            </p:cNvPr>
            <p:cNvSpPr txBox="1">
              <a:spLocks noChangeArrowheads="1"/>
            </p:cNvSpPr>
            <p:nvPr/>
          </p:nvSpPr>
          <p:spPr bwMode="auto">
            <a:xfrm>
              <a:off x="802684" y="1914387"/>
              <a:ext cx="2244924" cy="2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2" rIns="68562" bIns="34282">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GlobalPeaceIndex</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41" name="Freeform 609">
              <a:extLst>
                <a:ext uri="{FF2B5EF4-FFF2-40B4-BE49-F238E27FC236}">
                  <a16:creationId xmlns:a16="http://schemas.microsoft.com/office/drawing/2014/main" id="{80D827FF-EFFE-AA46-8498-972DB8805484}"/>
                </a:ext>
              </a:extLst>
            </p:cNvPr>
            <p:cNvSpPr>
              <a:spLocks noChangeArrowheads="1"/>
            </p:cNvSpPr>
            <p:nvPr/>
          </p:nvSpPr>
          <p:spPr bwMode="auto">
            <a:xfrm>
              <a:off x="591676" y="1952649"/>
              <a:ext cx="99155" cy="198310"/>
            </a:xfrm>
            <a:custGeom>
              <a:avLst/>
              <a:gdLst>
                <a:gd name="T0" fmla="*/ 52231 w 213"/>
                <a:gd name="T1" fmla="*/ 28328 h 425"/>
                <a:gd name="T2" fmla="*/ 75842 w 213"/>
                <a:gd name="T3" fmla="*/ 28328 h 425"/>
                <a:gd name="T4" fmla="*/ 75842 w 213"/>
                <a:gd name="T5" fmla="*/ 0 h 425"/>
                <a:gd name="T6" fmla="*/ 52231 w 213"/>
                <a:gd name="T7" fmla="*/ 0 h 425"/>
                <a:gd name="T8" fmla="*/ 18961 w 213"/>
                <a:gd name="T9" fmla="*/ 32990 h 425"/>
                <a:gd name="T10" fmla="*/ 18961 w 213"/>
                <a:gd name="T11" fmla="*/ 47334 h 425"/>
                <a:gd name="T12" fmla="*/ 0 w 213"/>
                <a:gd name="T13" fmla="*/ 47334 h 425"/>
                <a:gd name="T14" fmla="*/ 0 w 213"/>
                <a:gd name="T15" fmla="*/ 76021 h 425"/>
                <a:gd name="T16" fmla="*/ 18961 w 213"/>
                <a:gd name="T17" fmla="*/ 76021 h 425"/>
                <a:gd name="T18" fmla="*/ 18961 w 213"/>
                <a:gd name="T19" fmla="*/ 152041 h 425"/>
                <a:gd name="T20" fmla="*/ 47580 w 213"/>
                <a:gd name="T21" fmla="*/ 152041 h 425"/>
                <a:gd name="T22" fmla="*/ 47580 w 213"/>
                <a:gd name="T23" fmla="*/ 76021 h 425"/>
                <a:gd name="T24" fmla="*/ 71192 w 213"/>
                <a:gd name="T25" fmla="*/ 76021 h 425"/>
                <a:gd name="T26" fmla="*/ 75842 w 213"/>
                <a:gd name="T27" fmla="*/ 47334 h 425"/>
                <a:gd name="T28" fmla="*/ 47580 w 213"/>
                <a:gd name="T29" fmla="*/ 47334 h 425"/>
                <a:gd name="T30" fmla="*/ 47580 w 213"/>
                <a:gd name="T31" fmla="*/ 32990 h 425"/>
                <a:gd name="T32" fmla="*/ 52231 w 213"/>
                <a:gd name="T33" fmla="*/ 28328 h 4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3" h="425">
                  <a:moveTo>
                    <a:pt x="146" y="79"/>
                  </a:moveTo>
                  <a:lnTo>
                    <a:pt x="212" y="79"/>
                  </a:lnTo>
                  <a:lnTo>
                    <a:pt x="212" y="0"/>
                  </a:lnTo>
                  <a:lnTo>
                    <a:pt x="146" y="0"/>
                  </a:lnTo>
                  <a:cubicBezTo>
                    <a:pt x="95" y="0"/>
                    <a:pt x="53" y="41"/>
                    <a:pt x="53" y="92"/>
                  </a:cubicBezTo>
                  <a:lnTo>
                    <a:pt x="53" y="132"/>
                  </a:lnTo>
                  <a:lnTo>
                    <a:pt x="0" y="132"/>
                  </a:lnTo>
                  <a:lnTo>
                    <a:pt x="0" y="212"/>
                  </a:lnTo>
                  <a:lnTo>
                    <a:pt x="53" y="212"/>
                  </a:lnTo>
                  <a:lnTo>
                    <a:pt x="53" y="424"/>
                  </a:lnTo>
                  <a:lnTo>
                    <a:pt x="133" y="424"/>
                  </a:lnTo>
                  <a:lnTo>
                    <a:pt x="133" y="212"/>
                  </a:lnTo>
                  <a:lnTo>
                    <a:pt x="199" y="212"/>
                  </a:lnTo>
                  <a:lnTo>
                    <a:pt x="212" y="132"/>
                  </a:lnTo>
                  <a:lnTo>
                    <a:pt x="133" y="132"/>
                  </a:lnTo>
                  <a:lnTo>
                    <a:pt x="133" y="92"/>
                  </a:lnTo>
                  <a:cubicBezTo>
                    <a:pt x="132" y="86"/>
                    <a:pt x="139" y="79"/>
                    <a:pt x="146" y="79"/>
                  </a:cubicBezTo>
                </a:path>
              </a:pathLst>
            </a:custGeom>
            <a:solidFill>
              <a:schemeClr val="bg1"/>
            </a:solidFill>
            <a:ln>
              <a:noFill/>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mn-cs"/>
              </a:endParaRPr>
            </a:p>
          </p:txBody>
        </p:sp>
      </p:gr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6259" y="1526301"/>
            <a:ext cx="1707669" cy="1906525"/>
          </a:xfrm>
          <a:prstGeom prst="rect">
            <a:avLst/>
          </a:prstGeom>
        </p:spPr>
      </p:pic>
      <p:sp>
        <p:nvSpPr>
          <p:cNvPr id="47" name="TextBox 119">
            <a:extLst>
              <a:ext uri="{FF2B5EF4-FFF2-40B4-BE49-F238E27FC236}">
                <a16:creationId xmlns:a16="http://schemas.microsoft.com/office/drawing/2014/main" id="{1AFA51F5-B13C-4447-833E-D2198610AC78}"/>
              </a:ext>
            </a:extLst>
          </p:cNvPr>
          <p:cNvSpPr txBox="1">
            <a:spLocks noChangeArrowheads="1"/>
          </p:cNvSpPr>
          <p:nvPr/>
        </p:nvSpPr>
        <p:spPr bwMode="auto">
          <a:xfrm>
            <a:off x="7190943" y="2743264"/>
            <a:ext cx="1667389" cy="2538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lIns="68562" tIns="34282" rIns="68562" bIns="34282"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@GlobalPeaceIndex</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48" name="Freeform 808">
            <a:extLst>
              <a:ext uri="{FF2B5EF4-FFF2-40B4-BE49-F238E27FC236}">
                <a16:creationId xmlns:a16="http://schemas.microsoft.com/office/drawing/2014/main" id="{868DB67F-CA3D-E548-8D87-623E234115F3}"/>
              </a:ext>
            </a:extLst>
          </p:cNvPr>
          <p:cNvSpPr>
            <a:spLocks noChangeAspect="1" noChangeArrowheads="1"/>
          </p:cNvSpPr>
          <p:nvPr/>
        </p:nvSpPr>
        <p:spPr bwMode="auto">
          <a:xfrm>
            <a:off x="6944981" y="2770606"/>
            <a:ext cx="201214" cy="199159"/>
          </a:xfrm>
          <a:custGeom>
            <a:avLst/>
            <a:gdLst/>
            <a:ahLst/>
            <a:cxnLst/>
            <a:rect l="0" t="0" r="r" b="b"/>
            <a:pathLst>
              <a:path w="7559315" h="7559315">
                <a:moveTo>
                  <a:pt x="3716254" y="2509540"/>
                </a:moveTo>
                <a:lnTo>
                  <a:pt x="3652523" y="2516020"/>
                </a:lnTo>
                <a:lnTo>
                  <a:pt x="3590593" y="2522500"/>
                </a:lnTo>
                <a:lnTo>
                  <a:pt x="3529022" y="2535101"/>
                </a:lnTo>
                <a:lnTo>
                  <a:pt x="3469252" y="2548061"/>
                </a:lnTo>
                <a:lnTo>
                  <a:pt x="3409482" y="2565341"/>
                </a:lnTo>
                <a:lnTo>
                  <a:pt x="3351872" y="2584422"/>
                </a:lnTo>
                <a:lnTo>
                  <a:pt x="3294623" y="2607822"/>
                </a:lnTo>
                <a:lnTo>
                  <a:pt x="3238813" y="2633383"/>
                </a:lnTo>
                <a:lnTo>
                  <a:pt x="3185884" y="2661103"/>
                </a:lnTo>
                <a:lnTo>
                  <a:pt x="3134756" y="2690624"/>
                </a:lnTo>
                <a:lnTo>
                  <a:pt x="3083267" y="2722664"/>
                </a:lnTo>
                <a:lnTo>
                  <a:pt x="3034299" y="2756865"/>
                </a:lnTo>
                <a:lnTo>
                  <a:pt x="2987491" y="2795026"/>
                </a:lnTo>
                <a:lnTo>
                  <a:pt x="2940683" y="2833547"/>
                </a:lnTo>
                <a:lnTo>
                  <a:pt x="2898196" y="2876388"/>
                </a:lnTo>
                <a:lnTo>
                  <a:pt x="2857509" y="2918868"/>
                </a:lnTo>
                <a:lnTo>
                  <a:pt x="2817182" y="2963510"/>
                </a:lnTo>
                <a:lnTo>
                  <a:pt x="2780816" y="3010310"/>
                </a:lnTo>
                <a:lnTo>
                  <a:pt x="2744810" y="3059271"/>
                </a:lnTo>
                <a:lnTo>
                  <a:pt x="2712765" y="3110753"/>
                </a:lnTo>
                <a:lnTo>
                  <a:pt x="2682880" y="3163674"/>
                </a:lnTo>
                <a:lnTo>
                  <a:pt x="2655155" y="3216955"/>
                </a:lnTo>
                <a:lnTo>
                  <a:pt x="2629591" y="3272396"/>
                </a:lnTo>
                <a:lnTo>
                  <a:pt x="2608347" y="3327837"/>
                </a:lnTo>
                <a:lnTo>
                  <a:pt x="2589264" y="3387598"/>
                </a:lnTo>
                <a:lnTo>
                  <a:pt x="2571981" y="3447360"/>
                </a:lnTo>
                <a:lnTo>
                  <a:pt x="2556858" y="3507121"/>
                </a:lnTo>
                <a:lnTo>
                  <a:pt x="2546417" y="3568682"/>
                </a:lnTo>
                <a:lnTo>
                  <a:pt x="2537775" y="3630243"/>
                </a:lnTo>
                <a:lnTo>
                  <a:pt x="2533455" y="3694325"/>
                </a:lnTo>
                <a:lnTo>
                  <a:pt x="2531294" y="3758406"/>
                </a:lnTo>
                <a:lnTo>
                  <a:pt x="2533455" y="3821768"/>
                </a:lnTo>
                <a:lnTo>
                  <a:pt x="2537775" y="3885849"/>
                </a:lnTo>
                <a:lnTo>
                  <a:pt x="2546417" y="3947770"/>
                </a:lnTo>
                <a:lnTo>
                  <a:pt x="2556858" y="4009331"/>
                </a:lnTo>
                <a:lnTo>
                  <a:pt x="2571981" y="4069093"/>
                </a:lnTo>
                <a:lnTo>
                  <a:pt x="2589264" y="4128854"/>
                </a:lnTo>
                <a:lnTo>
                  <a:pt x="2608347" y="4186455"/>
                </a:lnTo>
                <a:lnTo>
                  <a:pt x="2629591" y="4243696"/>
                </a:lnTo>
                <a:lnTo>
                  <a:pt x="2655155" y="4299498"/>
                </a:lnTo>
                <a:lnTo>
                  <a:pt x="2682880" y="4352419"/>
                </a:lnTo>
                <a:lnTo>
                  <a:pt x="2712765" y="4405700"/>
                </a:lnTo>
                <a:lnTo>
                  <a:pt x="2744810" y="4455021"/>
                </a:lnTo>
                <a:lnTo>
                  <a:pt x="2780816" y="4503622"/>
                </a:lnTo>
                <a:lnTo>
                  <a:pt x="2817182" y="4550783"/>
                </a:lnTo>
                <a:lnTo>
                  <a:pt x="2857509" y="4597584"/>
                </a:lnTo>
                <a:lnTo>
                  <a:pt x="2898196" y="4640065"/>
                </a:lnTo>
                <a:lnTo>
                  <a:pt x="2940683" y="4682546"/>
                </a:lnTo>
                <a:lnTo>
                  <a:pt x="2987491" y="4721066"/>
                </a:lnTo>
                <a:lnTo>
                  <a:pt x="3034299" y="4757427"/>
                </a:lnTo>
                <a:lnTo>
                  <a:pt x="3083267" y="4793428"/>
                </a:lnTo>
                <a:lnTo>
                  <a:pt x="3134756" y="4825469"/>
                </a:lnTo>
                <a:lnTo>
                  <a:pt x="3185884" y="4855349"/>
                </a:lnTo>
                <a:lnTo>
                  <a:pt x="3238813" y="4883070"/>
                </a:lnTo>
                <a:lnTo>
                  <a:pt x="3294623" y="4908630"/>
                </a:lnTo>
                <a:lnTo>
                  <a:pt x="3351872" y="4929871"/>
                </a:lnTo>
                <a:lnTo>
                  <a:pt x="3409482" y="4951111"/>
                </a:lnTo>
                <a:lnTo>
                  <a:pt x="3469252" y="4966232"/>
                </a:lnTo>
                <a:lnTo>
                  <a:pt x="3529022" y="4981352"/>
                </a:lnTo>
                <a:lnTo>
                  <a:pt x="3590593" y="4991792"/>
                </a:lnTo>
                <a:lnTo>
                  <a:pt x="3652523" y="5000432"/>
                </a:lnTo>
                <a:lnTo>
                  <a:pt x="3716254" y="5004752"/>
                </a:lnTo>
                <a:lnTo>
                  <a:pt x="3780345" y="5006552"/>
                </a:lnTo>
                <a:lnTo>
                  <a:pt x="3844075" y="5004752"/>
                </a:lnTo>
                <a:lnTo>
                  <a:pt x="3907806" y="5000432"/>
                </a:lnTo>
                <a:lnTo>
                  <a:pt x="3969736" y="4991792"/>
                </a:lnTo>
                <a:lnTo>
                  <a:pt x="4031307" y="4981352"/>
                </a:lnTo>
                <a:lnTo>
                  <a:pt x="4093237" y="4966232"/>
                </a:lnTo>
                <a:lnTo>
                  <a:pt x="4150847" y="4951111"/>
                </a:lnTo>
                <a:lnTo>
                  <a:pt x="4210617" y="4929871"/>
                </a:lnTo>
                <a:lnTo>
                  <a:pt x="4265706" y="4908630"/>
                </a:lnTo>
                <a:lnTo>
                  <a:pt x="4321516" y="4883070"/>
                </a:lnTo>
                <a:lnTo>
                  <a:pt x="4374444" y="4855349"/>
                </a:lnTo>
                <a:lnTo>
                  <a:pt x="4427733" y="4825469"/>
                </a:lnTo>
                <a:lnTo>
                  <a:pt x="4479222" y="4793428"/>
                </a:lnTo>
                <a:lnTo>
                  <a:pt x="4527830" y="4757427"/>
                </a:lnTo>
                <a:lnTo>
                  <a:pt x="4574998" y="4721066"/>
                </a:lnTo>
                <a:lnTo>
                  <a:pt x="4619646" y="4682546"/>
                </a:lnTo>
                <a:lnTo>
                  <a:pt x="4664293" y="4640065"/>
                </a:lnTo>
                <a:lnTo>
                  <a:pt x="4704980" y="4597584"/>
                </a:lnTo>
                <a:lnTo>
                  <a:pt x="4743147" y="4550783"/>
                </a:lnTo>
                <a:lnTo>
                  <a:pt x="4781673" y="4503622"/>
                </a:lnTo>
                <a:lnTo>
                  <a:pt x="4815519" y="4455021"/>
                </a:lnTo>
                <a:lnTo>
                  <a:pt x="4847564" y="4405700"/>
                </a:lnTo>
                <a:lnTo>
                  <a:pt x="4879610" y="4352419"/>
                </a:lnTo>
                <a:lnTo>
                  <a:pt x="4907334" y="4299498"/>
                </a:lnTo>
                <a:lnTo>
                  <a:pt x="4930738" y="4243696"/>
                </a:lnTo>
                <a:lnTo>
                  <a:pt x="4954142" y="4186455"/>
                </a:lnTo>
                <a:lnTo>
                  <a:pt x="4973225" y="4128854"/>
                </a:lnTo>
                <a:lnTo>
                  <a:pt x="4990508" y="4069093"/>
                </a:lnTo>
                <a:lnTo>
                  <a:pt x="5005631" y="4009331"/>
                </a:lnTo>
                <a:lnTo>
                  <a:pt x="5016073" y="3947770"/>
                </a:lnTo>
                <a:lnTo>
                  <a:pt x="5022554" y="3885849"/>
                </a:lnTo>
                <a:lnTo>
                  <a:pt x="5029035" y="3821768"/>
                </a:lnTo>
                <a:lnTo>
                  <a:pt x="5029035" y="3758406"/>
                </a:lnTo>
                <a:lnTo>
                  <a:pt x="5029035" y="3694325"/>
                </a:lnTo>
                <a:lnTo>
                  <a:pt x="5022554" y="3630243"/>
                </a:lnTo>
                <a:lnTo>
                  <a:pt x="5016073" y="3568682"/>
                </a:lnTo>
                <a:lnTo>
                  <a:pt x="5005631" y="3507121"/>
                </a:lnTo>
                <a:lnTo>
                  <a:pt x="4990508" y="3447360"/>
                </a:lnTo>
                <a:lnTo>
                  <a:pt x="4973225" y="3387598"/>
                </a:lnTo>
                <a:lnTo>
                  <a:pt x="4954142" y="3327837"/>
                </a:lnTo>
                <a:lnTo>
                  <a:pt x="4930738" y="3272396"/>
                </a:lnTo>
                <a:lnTo>
                  <a:pt x="4907334" y="3216955"/>
                </a:lnTo>
                <a:lnTo>
                  <a:pt x="4879610" y="3163674"/>
                </a:lnTo>
                <a:lnTo>
                  <a:pt x="4847564" y="3110753"/>
                </a:lnTo>
                <a:lnTo>
                  <a:pt x="4815519" y="3059271"/>
                </a:lnTo>
                <a:lnTo>
                  <a:pt x="4781673" y="3010310"/>
                </a:lnTo>
                <a:lnTo>
                  <a:pt x="4743147" y="2963510"/>
                </a:lnTo>
                <a:lnTo>
                  <a:pt x="4704980" y="2918868"/>
                </a:lnTo>
                <a:lnTo>
                  <a:pt x="4664293" y="2876388"/>
                </a:lnTo>
                <a:lnTo>
                  <a:pt x="4619646" y="2833547"/>
                </a:lnTo>
                <a:lnTo>
                  <a:pt x="4574998" y="2795026"/>
                </a:lnTo>
                <a:lnTo>
                  <a:pt x="4527830" y="2756865"/>
                </a:lnTo>
                <a:lnTo>
                  <a:pt x="4479222" y="2722664"/>
                </a:lnTo>
                <a:lnTo>
                  <a:pt x="4427733" y="2690624"/>
                </a:lnTo>
                <a:lnTo>
                  <a:pt x="4374444" y="2661103"/>
                </a:lnTo>
                <a:lnTo>
                  <a:pt x="4321516" y="2633383"/>
                </a:lnTo>
                <a:lnTo>
                  <a:pt x="4265706" y="2607822"/>
                </a:lnTo>
                <a:lnTo>
                  <a:pt x="4210617" y="2584422"/>
                </a:lnTo>
                <a:lnTo>
                  <a:pt x="4150847" y="2565341"/>
                </a:lnTo>
                <a:lnTo>
                  <a:pt x="4093237" y="2548061"/>
                </a:lnTo>
                <a:lnTo>
                  <a:pt x="4031307" y="2535101"/>
                </a:lnTo>
                <a:lnTo>
                  <a:pt x="3969736" y="2522500"/>
                </a:lnTo>
                <a:lnTo>
                  <a:pt x="3907806" y="2516020"/>
                </a:lnTo>
                <a:lnTo>
                  <a:pt x="3844075" y="2509540"/>
                </a:lnTo>
                <a:lnTo>
                  <a:pt x="3780345" y="2509540"/>
                </a:lnTo>
                <a:lnTo>
                  <a:pt x="3716254" y="2509540"/>
                </a:lnTo>
                <a:close/>
                <a:moveTo>
                  <a:pt x="3780345" y="1812925"/>
                </a:moveTo>
                <a:lnTo>
                  <a:pt x="3880081" y="1815085"/>
                </a:lnTo>
                <a:lnTo>
                  <a:pt x="3978018" y="1823725"/>
                </a:lnTo>
                <a:lnTo>
                  <a:pt x="4076314" y="1836326"/>
                </a:lnTo>
                <a:lnTo>
                  <a:pt x="4172090" y="1853246"/>
                </a:lnTo>
                <a:lnTo>
                  <a:pt x="4265706" y="1874487"/>
                </a:lnTo>
                <a:lnTo>
                  <a:pt x="4357522" y="1900407"/>
                </a:lnTo>
                <a:lnTo>
                  <a:pt x="4448977" y="1932088"/>
                </a:lnTo>
                <a:lnTo>
                  <a:pt x="4536472" y="1966288"/>
                </a:lnTo>
                <a:lnTo>
                  <a:pt x="4623967" y="2004449"/>
                </a:lnTo>
                <a:lnTo>
                  <a:pt x="4707141" y="2047290"/>
                </a:lnTo>
                <a:lnTo>
                  <a:pt x="4788154" y="2094091"/>
                </a:lnTo>
                <a:lnTo>
                  <a:pt x="4866647" y="2145572"/>
                </a:lnTo>
                <a:lnTo>
                  <a:pt x="4943700" y="2200653"/>
                </a:lnTo>
                <a:lnTo>
                  <a:pt x="5018233" y="2258255"/>
                </a:lnTo>
                <a:lnTo>
                  <a:pt x="5088445" y="2318016"/>
                </a:lnTo>
                <a:lnTo>
                  <a:pt x="5154696" y="2383897"/>
                </a:lnTo>
                <a:lnTo>
                  <a:pt x="5220587" y="2450139"/>
                </a:lnTo>
                <a:lnTo>
                  <a:pt x="5280357" y="2522500"/>
                </a:lnTo>
                <a:lnTo>
                  <a:pt x="5337967" y="2594862"/>
                </a:lnTo>
                <a:lnTo>
                  <a:pt x="5393056" y="2671543"/>
                </a:lnTo>
                <a:lnTo>
                  <a:pt x="5444545" y="2750385"/>
                </a:lnTo>
                <a:lnTo>
                  <a:pt x="5491353" y="2831387"/>
                </a:lnTo>
                <a:lnTo>
                  <a:pt x="5533840" y="2914549"/>
                </a:lnTo>
                <a:lnTo>
                  <a:pt x="5572366" y="3002030"/>
                </a:lnTo>
                <a:lnTo>
                  <a:pt x="5608372" y="3089152"/>
                </a:lnTo>
                <a:lnTo>
                  <a:pt x="5638257" y="3180954"/>
                </a:lnTo>
                <a:lnTo>
                  <a:pt x="5664182" y="3272396"/>
                </a:lnTo>
                <a:lnTo>
                  <a:pt x="5685425" y="3366358"/>
                </a:lnTo>
                <a:lnTo>
                  <a:pt x="5702348" y="3462120"/>
                </a:lnTo>
                <a:lnTo>
                  <a:pt x="5714950" y="3560042"/>
                </a:lnTo>
                <a:lnTo>
                  <a:pt x="5723592" y="3658324"/>
                </a:lnTo>
                <a:lnTo>
                  <a:pt x="5725752" y="3758406"/>
                </a:lnTo>
                <a:lnTo>
                  <a:pt x="5723592" y="3858128"/>
                </a:lnTo>
                <a:lnTo>
                  <a:pt x="5714950" y="3956050"/>
                </a:lnTo>
                <a:lnTo>
                  <a:pt x="5702348" y="4054332"/>
                </a:lnTo>
                <a:lnTo>
                  <a:pt x="5685425" y="4150094"/>
                </a:lnTo>
                <a:lnTo>
                  <a:pt x="5664182" y="4243696"/>
                </a:lnTo>
                <a:lnTo>
                  <a:pt x="5638257" y="4335498"/>
                </a:lnTo>
                <a:lnTo>
                  <a:pt x="5608372" y="4424780"/>
                </a:lnTo>
                <a:lnTo>
                  <a:pt x="5572366" y="4514422"/>
                </a:lnTo>
                <a:lnTo>
                  <a:pt x="5533840" y="4599384"/>
                </a:lnTo>
                <a:lnTo>
                  <a:pt x="5491353" y="4684706"/>
                </a:lnTo>
                <a:lnTo>
                  <a:pt x="5444545" y="4766067"/>
                </a:lnTo>
                <a:lnTo>
                  <a:pt x="5393056" y="4844549"/>
                </a:lnTo>
                <a:lnTo>
                  <a:pt x="5337967" y="4921591"/>
                </a:lnTo>
                <a:lnTo>
                  <a:pt x="5280357" y="4993592"/>
                </a:lnTo>
                <a:lnTo>
                  <a:pt x="5220587" y="5064154"/>
                </a:lnTo>
                <a:lnTo>
                  <a:pt x="5154696" y="5132555"/>
                </a:lnTo>
                <a:lnTo>
                  <a:pt x="5088445" y="5196276"/>
                </a:lnTo>
                <a:lnTo>
                  <a:pt x="5018233" y="5257838"/>
                </a:lnTo>
                <a:lnTo>
                  <a:pt x="4943700" y="5315799"/>
                </a:lnTo>
                <a:lnTo>
                  <a:pt x="4866647" y="5368720"/>
                </a:lnTo>
                <a:lnTo>
                  <a:pt x="4788154" y="5420201"/>
                </a:lnTo>
                <a:lnTo>
                  <a:pt x="4707141" y="5467002"/>
                </a:lnTo>
                <a:lnTo>
                  <a:pt x="4623967" y="5509483"/>
                </a:lnTo>
                <a:lnTo>
                  <a:pt x="4536472" y="5550164"/>
                </a:lnTo>
                <a:lnTo>
                  <a:pt x="4448977" y="5584005"/>
                </a:lnTo>
                <a:lnTo>
                  <a:pt x="4357522" y="5613885"/>
                </a:lnTo>
                <a:lnTo>
                  <a:pt x="4265706" y="5641606"/>
                </a:lnTo>
                <a:lnTo>
                  <a:pt x="4172090" y="5663206"/>
                </a:lnTo>
                <a:lnTo>
                  <a:pt x="4076314" y="5680127"/>
                </a:lnTo>
                <a:lnTo>
                  <a:pt x="3978018" y="5692727"/>
                </a:lnTo>
                <a:lnTo>
                  <a:pt x="3880081" y="5699207"/>
                </a:lnTo>
                <a:lnTo>
                  <a:pt x="3780345" y="5703527"/>
                </a:lnTo>
                <a:lnTo>
                  <a:pt x="3680248" y="5699207"/>
                </a:lnTo>
                <a:lnTo>
                  <a:pt x="3582311" y="5692727"/>
                </a:lnTo>
                <a:lnTo>
                  <a:pt x="3484015" y="5680127"/>
                </a:lnTo>
                <a:lnTo>
                  <a:pt x="3390399" y="5663206"/>
                </a:lnTo>
                <a:lnTo>
                  <a:pt x="3294623" y="5641606"/>
                </a:lnTo>
                <a:lnTo>
                  <a:pt x="3202807" y="5613885"/>
                </a:lnTo>
                <a:lnTo>
                  <a:pt x="3113512" y="5584005"/>
                </a:lnTo>
                <a:lnTo>
                  <a:pt x="3023857" y="5550164"/>
                </a:lnTo>
                <a:lnTo>
                  <a:pt x="2938523" y="5509483"/>
                </a:lnTo>
                <a:lnTo>
                  <a:pt x="2855349" y="5467002"/>
                </a:lnTo>
                <a:lnTo>
                  <a:pt x="2772175" y="5420201"/>
                </a:lnTo>
                <a:lnTo>
                  <a:pt x="2693681" y="5368720"/>
                </a:lnTo>
                <a:lnTo>
                  <a:pt x="2618789" y="5315799"/>
                </a:lnTo>
                <a:lnTo>
                  <a:pt x="2544256" y="5257838"/>
                </a:lnTo>
                <a:lnTo>
                  <a:pt x="2474044" y="5196276"/>
                </a:lnTo>
                <a:lnTo>
                  <a:pt x="2405633" y="5132555"/>
                </a:lnTo>
                <a:lnTo>
                  <a:pt x="2341902" y="5064154"/>
                </a:lnTo>
                <a:lnTo>
                  <a:pt x="2279972" y="4993592"/>
                </a:lnTo>
                <a:lnTo>
                  <a:pt x="2222362" y="4921591"/>
                </a:lnTo>
                <a:lnTo>
                  <a:pt x="2169433" y="4844549"/>
                </a:lnTo>
                <a:lnTo>
                  <a:pt x="2117944" y="4766067"/>
                </a:lnTo>
                <a:lnTo>
                  <a:pt x="2071137" y="4684706"/>
                </a:lnTo>
                <a:lnTo>
                  <a:pt x="2028290" y="4599384"/>
                </a:lnTo>
                <a:lnTo>
                  <a:pt x="1987963" y="4514422"/>
                </a:lnTo>
                <a:lnTo>
                  <a:pt x="1954117" y="4424780"/>
                </a:lnTo>
                <a:lnTo>
                  <a:pt x="1924232" y="4335498"/>
                </a:lnTo>
                <a:lnTo>
                  <a:pt x="1896147" y="4243696"/>
                </a:lnTo>
                <a:lnTo>
                  <a:pt x="1874904" y="4150094"/>
                </a:lnTo>
                <a:lnTo>
                  <a:pt x="1857981" y="4054332"/>
                </a:lnTo>
                <a:lnTo>
                  <a:pt x="1845379" y="3956050"/>
                </a:lnTo>
                <a:lnTo>
                  <a:pt x="1838898" y="3858128"/>
                </a:lnTo>
                <a:lnTo>
                  <a:pt x="1836737" y="3758406"/>
                </a:lnTo>
                <a:lnTo>
                  <a:pt x="1838898" y="3658324"/>
                </a:lnTo>
                <a:lnTo>
                  <a:pt x="1845379" y="3560042"/>
                </a:lnTo>
                <a:lnTo>
                  <a:pt x="1857981" y="3462120"/>
                </a:lnTo>
                <a:lnTo>
                  <a:pt x="1874904" y="3366358"/>
                </a:lnTo>
                <a:lnTo>
                  <a:pt x="1896147" y="3272396"/>
                </a:lnTo>
                <a:lnTo>
                  <a:pt x="1924232" y="3180954"/>
                </a:lnTo>
                <a:lnTo>
                  <a:pt x="1954117" y="3089152"/>
                </a:lnTo>
                <a:lnTo>
                  <a:pt x="1987963" y="3002030"/>
                </a:lnTo>
                <a:lnTo>
                  <a:pt x="2028290" y="2914549"/>
                </a:lnTo>
                <a:lnTo>
                  <a:pt x="2071137" y="2831387"/>
                </a:lnTo>
                <a:lnTo>
                  <a:pt x="2117944" y="2750385"/>
                </a:lnTo>
                <a:lnTo>
                  <a:pt x="2169433" y="2671543"/>
                </a:lnTo>
                <a:lnTo>
                  <a:pt x="2222362" y="2594862"/>
                </a:lnTo>
                <a:lnTo>
                  <a:pt x="2279972" y="2522500"/>
                </a:lnTo>
                <a:lnTo>
                  <a:pt x="2341902" y="2450139"/>
                </a:lnTo>
                <a:lnTo>
                  <a:pt x="2405633" y="2383897"/>
                </a:lnTo>
                <a:lnTo>
                  <a:pt x="2474044" y="2318016"/>
                </a:lnTo>
                <a:lnTo>
                  <a:pt x="2544256" y="2258255"/>
                </a:lnTo>
                <a:lnTo>
                  <a:pt x="2618789" y="2200653"/>
                </a:lnTo>
                <a:lnTo>
                  <a:pt x="2693681" y="2145572"/>
                </a:lnTo>
                <a:lnTo>
                  <a:pt x="2772175" y="2094091"/>
                </a:lnTo>
                <a:lnTo>
                  <a:pt x="2855349" y="2047290"/>
                </a:lnTo>
                <a:lnTo>
                  <a:pt x="2938523" y="2004449"/>
                </a:lnTo>
                <a:lnTo>
                  <a:pt x="3023857" y="1966288"/>
                </a:lnTo>
                <a:lnTo>
                  <a:pt x="3113512" y="1932088"/>
                </a:lnTo>
                <a:lnTo>
                  <a:pt x="3202807" y="1900407"/>
                </a:lnTo>
                <a:lnTo>
                  <a:pt x="3294623" y="1874487"/>
                </a:lnTo>
                <a:lnTo>
                  <a:pt x="3390399" y="1853246"/>
                </a:lnTo>
                <a:lnTo>
                  <a:pt x="3484015" y="1836326"/>
                </a:lnTo>
                <a:lnTo>
                  <a:pt x="3582311" y="1823725"/>
                </a:lnTo>
                <a:lnTo>
                  <a:pt x="3680248" y="1815085"/>
                </a:lnTo>
                <a:lnTo>
                  <a:pt x="3780345" y="1812925"/>
                </a:lnTo>
                <a:close/>
                <a:moveTo>
                  <a:pt x="5797084" y="1323975"/>
                </a:moveTo>
                <a:lnTo>
                  <a:pt x="5843869" y="1326135"/>
                </a:lnTo>
                <a:lnTo>
                  <a:pt x="5886695" y="1332615"/>
                </a:lnTo>
                <a:lnTo>
                  <a:pt x="5929162" y="1343414"/>
                </a:lnTo>
                <a:lnTo>
                  <a:pt x="5969829" y="1358172"/>
                </a:lnTo>
                <a:lnTo>
                  <a:pt x="6007977" y="1377611"/>
                </a:lnTo>
                <a:lnTo>
                  <a:pt x="6044325" y="1398849"/>
                </a:lnTo>
                <a:lnTo>
                  <a:pt x="6078514" y="1424407"/>
                </a:lnTo>
                <a:lnTo>
                  <a:pt x="6110184" y="1452125"/>
                </a:lnTo>
                <a:lnTo>
                  <a:pt x="6137895" y="1484162"/>
                </a:lnTo>
                <a:lnTo>
                  <a:pt x="6163447" y="1518000"/>
                </a:lnTo>
                <a:lnTo>
                  <a:pt x="6186839" y="1554357"/>
                </a:lnTo>
                <a:lnTo>
                  <a:pt x="6203754" y="1592514"/>
                </a:lnTo>
                <a:lnTo>
                  <a:pt x="6218869" y="1632831"/>
                </a:lnTo>
                <a:lnTo>
                  <a:pt x="6229666" y="1675667"/>
                </a:lnTo>
                <a:lnTo>
                  <a:pt x="6237943" y="1720304"/>
                </a:lnTo>
                <a:lnTo>
                  <a:pt x="6240102" y="1764940"/>
                </a:lnTo>
                <a:lnTo>
                  <a:pt x="6237943" y="1809937"/>
                </a:lnTo>
                <a:lnTo>
                  <a:pt x="6229666" y="1854573"/>
                </a:lnTo>
                <a:lnTo>
                  <a:pt x="6218869" y="1894890"/>
                </a:lnTo>
                <a:lnTo>
                  <a:pt x="6203754" y="1937726"/>
                </a:lnTo>
                <a:lnTo>
                  <a:pt x="6186839" y="1976243"/>
                </a:lnTo>
                <a:lnTo>
                  <a:pt x="6163447" y="2012601"/>
                </a:lnTo>
                <a:lnTo>
                  <a:pt x="6137895" y="2046438"/>
                </a:lnTo>
                <a:lnTo>
                  <a:pt x="6110184" y="2076315"/>
                </a:lnTo>
                <a:lnTo>
                  <a:pt x="6078514" y="2106193"/>
                </a:lnTo>
                <a:lnTo>
                  <a:pt x="6044325" y="2131751"/>
                </a:lnTo>
                <a:lnTo>
                  <a:pt x="6007977" y="2152989"/>
                </a:lnTo>
                <a:lnTo>
                  <a:pt x="5969829" y="2172068"/>
                </a:lnTo>
                <a:lnTo>
                  <a:pt x="5929162" y="2187187"/>
                </a:lnTo>
                <a:lnTo>
                  <a:pt x="5886695" y="2197626"/>
                </a:lnTo>
                <a:lnTo>
                  <a:pt x="5843869" y="2204106"/>
                </a:lnTo>
                <a:lnTo>
                  <a:pt x="5797084" y="2206265"/>
                </a:lnTo>
                <a:lnTo>
                  <a:pt x="5752458" y="2204106"/>
                </a:lnTo>
                <a:lnTo>
                  <a:pt x="5709992" y="2197626"/>
                </a:lnTo>
                <a:lnTo>
                  <a:pt x="5667166" y="2187187"/>
                </a:lnTo>
                <a:lnTo>
                  <a:pt x="5626859" y="2172068"/>
                </a:lnTo>
                <a:lnTo>
                  <a:pt x="5588351" y="2152989"/>
                </a:lnTo>
                <a:lnTo>
                  <a:pt x="5552362" y="2131751"/>
                </a:lnTo>
                <a:lnTo>
                  <a:pt x="5518173" y="2106193"/>
                </a:lnTo>
                <a:lnTo>
                  <a:pt x="5486144" y="2076315"/>
                </a:lnTo>
                <a:lnTo>
                  <a:pt x="5456273" y="2046438"/>
                </a:lnTo>
                <a:lnTo>
                  <a:pt x="5432881" y="2012601"/>
                </a:lnTo>
                <a:lnTo>
                  <a:pt x="5409488" y="1976243"/>
                </a:lnTo>
                <a:lnTo>
                  <a:pt x="5390054" y="1937726"/>
                </a:lnTo>
                <a:lnTo>
                  <a:pt x="5375299" y="1894890"/>
                </a:lnTo>
                <a:lnTo>
                  <a:pt x="5364503" y="1854573"/>
                </a:lnTo>
                <a:lnTo>
                  <a:pt x="5358385" y="1809937"/>
                </a:lnTo>
                <a:lnTo>
                  <a:pt x="5356225" y="1764940"/>
                </a:lnTo>
                <a:lnTo>
                  <a:pt x="5358385" y="1720304"/>
                </a:lnTo>
                <a:lnTo>
                  <a:pt x="5364503" y="1675667"/>
                </a:lnTo>
                <a:lnTo>
                  <a:pt x="5375299" y="1632831"/>
                </a:lnTo>
                <a:lnTo>
                  <a:pt x="5390054" y="1592514"/>
                </a:lnTo>
                <a:lnTo>
                  <a:pt x="5409488" y="1554357"/>
                </a:lnTo>
                <a:lnTo>
                  <a:pt x="5432881" y="1518000"/>
                </a:lnTo>
                <a:lnTo>
                  <a:pt x="5456273" y="1484162"/>
                </a:lnTo>
                <a:lnTo>
                  <a:pt x="5486144" y="1452125"/>
                </a:lnTo>
                <a:lnTo>
                  <a:pt x="5518173" y="1424407"/>
                </a:lnTo>
                <a:lnTo>
                  <a:pt x="5552362" y="1398849"/>
                </a:lnTo>
                <a:lnTo>
                  <a:pt x="5588351" y="1377611"/>
                </a:lnTo>
                <a:lnTo>
                  <a:pt x="5626859" y="1358172"/>
                </a:lnTo>
                <a:lnTo>
                  <a:pt x="5667166" y="1343414"/>
                </a:lnTo>
                <a:lnTo>
                  <a:pt x="5709992" y="1332615"/>
                </a:lnTo>
                <a:lnTo>
                  <a:pt x="5752458" y="1326135"/>
                </a:lnTo>
                <a:lnTo>
                  <a:pt x="5797084" y="1323975"/>
                </a:lnTo>
                <a:close/>
                <a:moveTo>
                  <a:pt x="2126429" y="696930"/>
                </a:moveTo>
                <a:lnTo>
                  <a:pt x="2043272" y="703050"/>
                </a:lnTo>
                <a:lnTo>
                  <a:pt x="1960116" y="709530"/>
                </a:lnTo>
                <a:lnTo>
                  <a:pt x="1881639" y="722489"/>
                </a:lnTo>
                <a:lnTo>
                  <a:pt x="1804602" y="737248"/>
                </a:lnTo>
                <a:lnTo>
                  <a:pt x="1730086" y="754168"/>
                </a:lnTo>
                <a:lnTo>
                  <a:pt x="1655569" y="775407"/>
                </a:lnTo>
                <a:lnTo>
                  <a:pt x="1585012" y="798806"/>
                </a:lnTo>
                <a:lnTo>
                  <a:pt x="1516975" y="824725"/>
                </a:lnTo>
                <a:lnTo>
                  <a:pt x="1451097" y="856403"/>
                </a:lnTo>
                <a:lnTo>
                  <a:pt x="1387021" y="888442"/>
                </a:lnTo>
                <a:lnTo>
                  <a:pt x="1325103" y="924800"/>
                </a:lnTo>
                <a:lnTo>
                  <a:pt x="1265706" y="962959"/>
                </a:lnTo>
                <a:lnTo>
                  <a:pt x="1208108" y="1005797"/>
                </a:lnTo>
                <a:lnTo>
                  <a:pt x="1154831" y="1050435"/>
                </a:lnTo>
                <a:lnTo>
                  <a:pt x="1103713" y="1099393"/>
                </a:lnTo>
                <a:lnTo>
                  <a:pt x="1054754" y="1150511"/>
                </a:lnTo>
                <a:lnTo>
                  <a:pt x="1010116" y="1203788"/>
                </a:lnTo>
                <a:lnTo>
                  <a:pt x="967278" y="1261386"/>
                </a:lnTo>
                <a:lnTo>
                  <a:pt x="928760" y="1318983"/>
                </a:lnTo>
                <a:lnTo>
                  <a:pt x="890602" y="1380901"/>
                </a:lnTo>
                <a:lnTo>
                  <a:pt x="858563" y="1444618"/>
                </a:lnTo>
                <a:lnTo>
                  <a:pt x="826885" y="1513015"/>
                </a:lnTo>
                <a:lnTo>
                  <a:pt x="800965" y="1581052"/>
                </a:lnTo>
                <a:lnTo>
                  <a:pt x="775407" y="1651249"/>
                </a:lnTo>
                <a:lnTo>
                  <a:pt x="756328" y="1725766"/>
                </a:lnTo>
                <a:lnTo>
                  <a:pt x="737248" y="1800283"/>
                </a:lnTo>
                <a:lnTo>
                  <a:pt x="722489" y="1879119"/>
                </a:lnTo>
                <a:lnTo>
                  <a:pt x="711689" y="1957956"/>
                </a:lnTo>
                <a:lnTo>
                  <a:pt x="703050" y="2041112"/>
                </a:lnTo>
                <a:lnTo>
                  <a:pt x="699090" y="2124269"/>
                </a:lnTo>
                <a:lnTo>
                  <a:pt x="696930" y="2209585"/>
                </a:lnTo>
                <a:lnTo>
                  <a:pt x="696930" y="5330651"/>
                </a:lnTo>
                <a:lnTo>
                  <a:pt x="699090" y="5418127"/>
                </a:lnTo>
                <a:lnTo>
                  <a:pt x="703050" y="5503084"/>
                </a:lnTo>
                <a:lnTo>
                  <a:pt x="711689" y="5586240"/>
                </a:lnTo>
                <a:lnTo>
                  <a:pt x="724289" y="5667237"/>
                </a:lnTo>
                <a:lnTo>
                  <a:pt x="739408" y="5746073"/>
                </a:lnTo>
                <a:lnTo>
                  <a:pt x="758487" y="5822750"/>
                </a:lnTo>
                <a:lnTo>
                  <a:pt x="779726" y="5897267"/>
                </a:lnTo>
                <a:lnTo>
                  <a:pt x="805646" y="5969984"/>
                </a:lnTo>
                <a:lnTo>
                  <a:pt x="833004" y="6040181"/>
                </a:lnTo>
                <a:lnTo>
                  <a:pt x="865043" y="6108218"/>
                </a:lnTo>
                <a:lnTo>
                  <a:pt x="899241" y="6172295"/>
                </a:lnTo>
                <a:lnTo>
                  <a:pt x="937760" y="6236372"/>
                </a:lnTo>
                <a:lnTo>
                  <a:pt x="980238" y="6295770"/>
                </a:lnTo>
                <a:lnTo>
                  <a:pt x="1022716" y="6353367"/>
                </a:lnTo>
                <a:lnTo>
                  <a:pt x="1071674" y="6408805"/>
                </a:lnTo>
                <a:lnTo>
                  <a:pt x="1122792" y="6459923"/>
                </a:lnTo>
                <a:lnTo>
                  <a:pt x="1173909" y="6506721"/>
                </a:lnTo>
                <a:lnTo>
                  <a:pt x="1229347" y="6553519"/>
                </a:lnTo>
                <a:lnTo>
                  <a:pt x="1286944" y="6594197"/>
                </a:lnTo>
                <a:lnTo>
                  <a:pt x="1346342" y="6634515"/>
                </a:lnTo>
                <a:lnTo>
                  <a:pt x="1408260" y="6670873"/>
                </a:lnTo>
                <a:lnTo>
                  <a:pt x="1472337" y="6702912"/>
                </a:lnTo>
                <a:lnTo>
                  <a:pt x="1538214" y="6732431"/>
                </a:lnTo>
                <a:lnTo>
                  <a:pt x="1606611" y="6760510"/>
                </a:lnTo>
                <a:lnTo>
                  <a:pt x="1678968" y="6783909"/>
                </a:lnTo>
                <a:lnTo>
                  <a:pt x="1751685" y="6805148"/>
                </a:lnTo>
                <a:lnTo>
                  <a:pt x="1825842" y="6822067"/>
                </a:lnTo>
                <a:lnTo>
                  <a:pt x="1902878" y="6836826"/>
                </a:lnTo>
                <a:lnTo>
                  <a:pt x="1981355" y="6847626"/>
                </a:lnTo>
                <a:lnTo>
                  <a:pt x="2062712" y="6856265"/>
                </a:lnTo>
                <a:lnTo>
                  <a:pt x="2143348" y="6860225"/>
                </a:lnTo>
                <a:lnTo>
                  <a:pt x="2228664" y="6862385"/>
                </a:lnTo>
                <a:lnTo>
                  <a:pt x="5332811" y="6862385"/>
                </a:lnTo>
                <a:lnTo>
                  <a:pt x="5418127" y="6860225"/>
                </a:lnTo>
                <a:lnTo>
                  <a:pt x="5503084" y="6856265"/>
                </a:lnTo>
                <a:lnTo>
                  <a:pt x="5584080" y="6847626"/>
                </a:lnTo>
                <a:lnTo>
                  <a:pt x="5665077" y="6836826"/>
                </a:lnTo>
                <a:lnTo>
                  <a:pt x="5743913" y="6822067"/>
                </a:lnTo>
                <a:lnTo>
                  <a:pt x="5818790" y="6805148"/>
                </a:lnTo>
                <a:lnTo>
                  <a:pt x="5892947" y="6783909"/>
                </a:lnTo>
                <a:lnTo>
                  <a:pt x="5965664" y="6760510"/>
                </a:lnTo>
                <a:lnTo>
                  <a:pt x="6033701" y="6734591"/>
                </a:lnTo>
                <a:lnTo>
                  <a:pt x="6102098" y="6704712"/>
                </a:lnTo>
                <a:lnTo>
                  <a:pt x="6165815" y="6670873"/>
                </a:lnTo>
                <a:lnTo>
                  <a:pt x="6227733" y="6636675"/>
                </a:lnTo>
                <a:lnTo>
                  <a:pt x="6287130" y="6596357"/>
                </a:lnTo>
                <a:lnTo>
                  <a:pt x="6345087" y="6555678"/>
                </a:lnTo>
                <a:lnTo>
                  <a:pt x="6398005" y="6511040"/>
                </a:lnTo>
                <a:lnTo>
                  <a:pt x="6451283" y="6462082"/>
                </a:lnTo>
                <a:lnTo>
                  <a:pt x="6500601" y="6410965"/>
                </a:lnTo>
                <a:lnTo>
                  <a:pt x="6545239" y="6357327"/>
                </a:lnTo>
                <a:lnTo>
                  <a:pt x="6589877" y="6302249"/>
                </a:lnTo>
                <a:lnTo>
                  <a:pt x="6628395" y="6242492"/>
                </a:lnTo>
                <a:lnTo>
                  <a:pt x="6666554" y="6180575"/>
                </a:lnTo>
                <a:lnTo>
                  <a:pt x="6700752" y="6116857"/>
                </a:lnTo>
                <a:lnTo>
                  <a:pt x="6730271" y="6050620"/>
                </a:lnTo>
                <a:lnTo>
                  <a:pt x="6758350" y="5980423"/>
                </a:lnTo>
                <a:lnTo>
                  <a:pt x="6783909" y="5910226"/>
                </a:lnTo>
                <a:lnTo>
                  <a:pt x="6805148" y="5835709"/>
                </a:lnTo>
                <a:lnTo>
                  <a:pt x="6822067" y="5759033"/>
                </a:lnTo>
                <a:lnTo>
                  <a:pt x="6836826" y="5682356"/>
                </a:lnTo>
                <a:lnTo>
                  <a:pt x="6849786" y="5601359"/>
                </a:lnTo>
                <a:lnTo>
                  <a:pt x="6856265" y="5520003"/>
                </a:lnTo>
                <a:lnTo>
                  <a:pt x="6862385" y="5435047"/>
                </a:lnTo>
                <a:lnTo>
                  <a:pt x="6864545" y="5347570"/>
                </a:lnTo>
                <a:lnTo>
                  <a:pt x="6864545" y="2209585"/>
                </a:lnTo>
                <a:lnTo>
                  <a:pt x="6862385" y="2126429"/>
                </a:lnTo>
                <a:lnTo>
                  <a:pt x="6858425" y="2043272"/>
                </a:lnTo>
                <a:lnTo>
                  <a:pt x="6849786" y="1964436"/>
                </a:lnTo>
                <a:lnTo>
                  <a:pt x="6836826" y="1885599"/>
                </a:lnTo>
                <a:lnTo>
                  <a:pt x="6822067" y="1808922"/>
                </a:lnTo>
                <a:lnTo>
                  <a:pt x="6805148" y="1734405"/>
                </a:lnTo>
                <a:lnTo>
                  <a:pt x="6783909" y="1662049"/>
                </a:lnTo>
                <a:lnTo>
                  <a:pt x="6760510" y="1591492"/>
                </a:lnTo>
                <a:lnTo>
                  <a:pt x="6732431" y="1521295"/>
                </a:lnTo>
                <a:lnTo>
                  <a:pt x="6702912" y="1455058"/>
                </a:lnTo>
                <a:lnTo>
                  <a:pt x="6668714" y="1391340"/>
                </a:lnTo>
                <a:lnTo>
                  <a:pt x="6632355" y="1331583"/>
                </a:lnTo>
                <a:lnTo>
                  <a:pt x="6592037" y="1272185"/>
                </a:lnTo>
                <a:lnTo>
                  <a:pt x="6549199" y="1214228"/>
                </a:lnTo>
                <a:lnTo>
                  <a:pt x="6504561" y="1161310"/>
                </a:lnTo>
                <a:lnTo>
                  <a:pt x="6455603" y="1108032"/>
                </a:lnTo>
                <a:lnTo>
                  <a:pt x="6404485" y="1058715"/>
                </a:lnTo>
                <a:lnTo>
                  <a:pt x="6351207" y="1014076"/>
                </a:lnTo>
                <a:lnTo>
                  <a:pt x="6293610" y="969438"/>
                </a:lnTo>
                <a:lnTo>
                  <a:pt x="6234212" y="930920"/>
                </a:lnTo>
                <a:lnTo>
                  <a:pt x="6172295" y="892762"/>
                </a:lnTo>
                <a:lnTo>
                  <a:pt x="6108218" y="858563"/>
                </a:lnTo>
                <a:lnTo>
                  <a:pt x="6042340" y="829044"/>
                </a:lnTo>
                <a:lnTo>
                  <a:pt x="5974303" y="800966"/>
                </a:lnTo>
                <a:lnTo>
                  <a:pt x="5901587" y="775407"/>
                </a:lnTo>
                <a:lnTo>
                  <a:pt x="5829230" y="754168"/>
                </a:lnTo>
                <a:lnTo>
                  <a:pt x="5754713" y="737248"/>
                </a:lnTo>
                <a:lnTo>
                  <a:pt x="5677676" y="722489"/>
                </a:lnTo>
                <a:lnTo>
                  <a:pt x="5599200" y="711689"/>
                </a:lnTo>
                <a:lnTo>
                  <a:pt x="5518203" y="703050"/>
                </a:lnTo>
                <a:lnTo>
                  <a:pt x="5435047" y="696930"/>
                </a:lnTo>
                <a:lnTo>
                  <a:pt x="5349730" y="696930"/>
                </a:lnTo>
                <a:lnTo>
                  <a:pt x="2211745" y="696930"/>
                </a:lnTo>
                <a:lnTo>
                  <a:pt x="2126429" y="696930"/>
                </a:lnTo>
                <a:close/>
                <a:moveTo>
                  <a:pt x="2149828" y="0"/>
                </a:moveTo>
                <a:lnTo>
                  <a:pt x="2211745" y="0"/>
                </a:lnTo>
                <a:lnTo>
                  <a:pt x="5349730" y="0"/>
                </a:lnTo>
                <a:lnTo>
                  <a:pt x="5469245" y="2160"/>
                </a:lnTo>
                <a:lnTo>
                  <a:pt x="5586240" y="10800"/>
                </a:lnTo>
                <a:lnTo>
                  <a:pt x="5645998" y="15119"/>
                </a:lnTo>
                <a:lnTo>
                  <a:pt x="5703595" y="23399"/>
                </a:lnTo>
                <a:lnTo>
                  <a:pt x="5759033" y="29879"/>
                </a:lnTo>
                <a:lnTo>
                  <a:pt x="5816630" y="40678"/>
                </a:lnTo>
                <a:lnTo>
                  <a:pt x="5871708" y="51118"/>
                </a:lnTo>
                <a:lnTo>
                  <a:pt x="5925346" y="61917"/>
                </a:lnTo>
                <a:lnTo>
                  <a:pt x="5980423" y="74517"/>
                </a:lnTo>
                <a:lnTo>
                  <a:pt x="6033701" y="89636"/>
                </a:lnTo>
                <a:lnTo>
                  <a:pt x="6086979" y="104396"/>
                </a:lnTo>
                <a:lnTo>
                  <a:pt x="6138096" y="121315"/>
                </a:lnTo>
                <a:lnTo>
                  <a:pt x="6191374" y="138234"/>
                </a:lnTo>
                <a:lnTo>
                  <a:pt x="6240332" y="157673"/>
                </a:lnTo>
                <a:lnTo>
                  <a:pt x="6291450" y="176752"/>
                </a:lnTo>
                <a:lnTo>
                  <a:pt x="6340768" y="197991"/>
                </a:lnTo>
                <a:lnTo>
                  <a:pt x="6389726" y="221390"/>
                </a:lnTo>
                <a:lnTo>
                  <a:pt x="6436524" y="245150"/>
                </a:lnTo>
                <a:lnTo>
                  <a:pt x="6485481" y="270348"/>
                </a:lnTo>
                <a:lnTo>
                  <a:pt x="6530120" y="296267"/>
                </a:lnTo>
                <a:lnTo>
                  <a:pt x="6576917" y="323986"/>
                </a:lnTo>
                <a:lnTo>
                  <a:pt x="6621556" y="351705"/>
                </a:lnTo>
                <a:lnTo>
                  <a:pt x="6664394" y="381224"/>
                </a:lnTo>
                <a:lnTo>
                  <a:pt x="6709032" y="411462"/>
                </a:lnTo>
                <a:lnTo>
                  <a:pt x="6751870" y="443141"/>
                </a:lnTo>
                <a:lnTo>
                  <a:pt x="6792188" y="475180"/>
                </a:lnTo>
                <a:lnTo>
                  <a:pt x="6832866" y="509018"/>
                </a:lnTo>
                <a:lnTo>
                  <a:pt x="6873185" y="545377"/>
                </a:lnTo>
                <a:lnTo>
                  <a:pt x="6911703" y="581735"/>
                </a:lnTo>
                <a:lnTo>
                  <a:pt x="6949861" y="617733"/>
                </a:lnTo>
                <a:lnTo>
                  <a:pt x="6986220" y="656252"/>
                </a:lnTo>
                <a:lnTo>
                  <a:pt x="7022578" y="696930"/>
                </a:lnTo>
                <a:lnTo>
                  <a:pt x="7056417" y="735088"/>
                </a:lnTo>
                <a:lnTo>
                  <a:pt x="7090615" y="775407"/>
                </a:lnTo>
                <a:lnTo>
                  <a:pt x="7122654" y="818245"/>
                </a:lnTo>
                <a:lnTo>
                  <a:pt x="7154692" y="860723"/>
                </a:lnTo>
                <a:lnTo>
                  <a:pt x="7184211" y="903201"/>
                </a:lnTo>
                <a:lnTo>
                  <a:pt x="7214090" y="946039"/>
                </a:lnTo>
                <a:lnTo>
                  <a:pt x="7241808" y="990678"/>
                </a:lnTo>
                <a:lnTo>
                  <a:pt x="7267368" y="1037475"/>
                </a:lnTo>
                <a:lnTo>
                  <a:pt x="7292926" y="1082474"/>
                </a:lnTo>
                <a:lnTo>
                  <a:pt x="7318486" y="1129272"/>
                </a:lnTo>
                <a:lnTo>
                  <a:pt x="7341884" y="1178229"/>
                </a:lnTo>
                <a:lnTo>
                  <a:pt x="7363124" y="1227187"/>
                </a:lnTo>
                <a:lnTo>
                  <a:pt x="7384722" y="1276145"/>
                </a:lnTo>
                <a:lnTo>
                  <a:pt x="7403802" y="1325103"/>
                </a:lnTo>
                <a:lnTo>
                  <a:pt x="7422881" y="1376581"/>
                </a:lnTo>
                <a:lnTo>
                  <a:pt x="7440160" y="1427699"/>
                </a:lnTo>
                <a:lnTo>
                  <a:pt x="7457080" y="1478457"/>
                </a:lnTo>
                <a:lnTo>
                  <a:pt x="7471839" y="1532094"/>
                </a:lnTo>
                <a:lnTo>
                  <a:pt x="7486958" y="1585012"/>
                </a:lnTo>
                <a:lnTo>
                  <a:pt x="7497398" y="1638650"/>
                </a:lnTo>
                <a:lnTo>
                  <a:pt x="7510357" y="1693727"/>
                </a:lnTo>
                <a:lnTo>
                  <a:pt x="7520796" y="1747005"/>
                </a:lnTo>
                <a:lnTo>
                  <a:pt x="7529436" y="1804602"/>
                </a:lnTo>
                <a:lnTo>
                  <a:pt x="7538076" y="1860040"/>
                </a:lnTo>
                <a:lnTo>
                  <a:pt x="7551036" y="1975235"/>
                </a:lnTo>
                <a:lnTo>
                  <a:pt x="7557155" y="2090070"/>
                </a:lnTo>
                <a:lnTo>
                  <a:pt x="7559315" y="2209585"/>
                </a:lnTo>
                <a:lnTo>
                  <a:pt x="7559315" y="5347570"/>
                </a:lnTo>
                <a:lnTo>
                  <a:pt x="7557155" y="5471405"/>
                </a:lnTo>
                <a:lnTo>
                  <a:pt x="7553196" y="5531162"/>
                </a:lnTo>
                <a:lnTo>
                  <a:pt x="7548516" y="5590560"/>
                </a:lnTo>
                <a:lnTo>
                  <a:pt x="7544196" y="5648157"/>
                </a:lnTo>
                <a:lnTo>
                  <a:pt x="7538076" y="5707915"/>
                </a:lnTo>
                <a:lnTo>
                  <a:pt x="7529436" y="5765152"/>
                </a:lnTo>
                <a:lnTo>
                  <a:pt x="7518637" y="5820590"/>
                </a:lnTo>
                <a:lnTo>
                  <a:pt x="7508197" y="5878188"/>
                </a:lnTo>
                <a:lnTo>
                  <a:pt x="7497398" y="5933625"/>
                </a:lnTo>
                <a:lnTo>
                  <a:pt x="7484798" y="5989063"/>
                </a:lnTo>
                <a:lnTo>
                  <a:pt x="7469679" y="6042340"/>
                </a:lnTo>
                <a:lnTo>
                  <a:pt x="7454920" y="6095618"/>
                </a:lnTo>
                <a:lnTo>
                  <a:pt x="7438000" y="6148896"/>
                </a:lnTo>
                <a:lnTo>
                  <a:pt x="7421081" y="6200014"/>
                </a:lnTo>
                <a:lnTo>
                  <a:pt x="7401642" y="6251132"/>
                </a:lnTo>
                <a:lnTo>
                  <a:pt x="7380402" y="6302249"/>
                </a:lnTo>
                <a:lnTo>
                  <a:pt x="7359164" y="6351207"/>
                </a:lnTo>
                <a:lnTo>
                  <a:pt x="7337924" y="6400165"/>
                </a:lnTo>
                <a:lnTo>
                  <a:pt x="7312366" y="6449123"/>
                </a:lnTo>
                <a:lnTo>
                  <a:pt x="7288966" y="6496281"/>
                </a:lnTo>
                <a:lnTo>
                  <a:pt x="7260888" y="6543079"/>
                </a:lnTo>
                <a:lnTo>
                  <a:pt x="7235329" y="6587717"/>
                </a:lnTo>
                <a:lnTo>
                  <a:pt x="7205810" y="6632355"/>
                </a:lnTo>
                <a:lnTo>
                  <a:pt x="7175932" y="6677353"/>
                </a:lnTo>
                <a:lnTo>
                  <a:pt x="7146053" y="6719831"/>
                </a:lnTo>
                <a:lnTo>
                  <a:pt x="7114014" y="6762670"/>
                </a:lnTo>
                <a:lnTo>
                  <a:pt x="7079816" y="6802988"/>
                </a:lnTo>
                <a:lnTo>
                  <a:pt x="7045977" y="6843306"/>
                </a:lnTo>
                <a:lnTo>
                  <a:pt x="7011779" y="6883624"/>
                </a:lnTo>
                <a:lnTo>
                  <a:pt x="6973260" y="6922143"/>
                </a:lnTo>
                <a:lnTo>
                  <a:pt x="6937262" y="6960661"/>
                </a:lnTo>
                <a:lnTo>
                  <a:pt x="6898744" y="6996659"/>
                </a:lnTo>
                <a:lnTo>
                  <a:pt x="6860225" y="7030858"/>
                </a:lnTo>
                <a:lnTo>
                  <a:pt x="6819907" y="7065057"/>
                </a:lnTo>
                <a:lnTo>
                  <a:pt x="6779589" y="7098895"/>
                </a:lnTo>
                <a:lnTo>
                  <a:pt x="6736751" y="7130934"/>
                </a:lnTo>
                <a:lnTo>
                  <a:pt x="6696432" y="7160812"/>
                </a:lnTo>
                <a:lnTo>
                  <a:pt x="6651794" y="7190691"/>
                </a:lnTo>
                <a:lnTo>
                  <a:pt x="6608956" y="7218410"/>
                </a:lnTo>
                <a:lnTo>
                  <a:pt x="6564318" y="7246129"/>
                </a:lnTo>
                <a:lnTo>
                  <a:pt x="6517520" y="7271688"/>
                </a:lnTo>
                <a:lnTo>
                  <a:pt x="6470362" y="7297247"/>
                </a:lnTo>
                <a:lnTo>
                  <a:pt x="6423564" y="7322805"/>
                </a:lnTo>
                <a:lnTo>
                  <a:pt x="6376766" y="7344045"/>
                </a:lnTo>
                <a:lnTo>
                  <a:pt x="6327808" y="7365284"/>
                </a:lnTo>
                <a:lnTo>
                  <a:pt x="6278850" y="7386523"/>
                </a:lnTo>
                <a:lnTo>
                  <a:pt x="6227733" y="7405962"/>
                </a:lnTo>
                <a:lnTo>
                  <a:pt x="6176615" y="7425041"/>
                </a:lnTo>
                <a:lnTo>
                  <a:pt x="6125497" y="7442320"/>
                </a:lnTo>
                <a:lnTo>
                  <a:pt x="6071859" y="7457080"/>
                </a:lnTo>
                <a:lnTo>
                  <a:pt x="6018941" y="7471839"/>
                </a:lnTo>
                <a:lnTo>
                  <a:pt x="5965664" y="7486958"/>
                </a:lnTo>
                <a:lnTo>
                  <a:pt x="5910226" y="7499558"/>
                </a:lnTo>
                <a:lnTo>
                  <a:pt x="5799351" y="7520797"/>
                </a:lnTo>
                <a:lnTo>
                  <a:pt x="5686676" y="7538076"/>
                </a:lnTo>
                <a:lnTo>
                  <a:pt x="5571481" y="7548516"/>
                </a:lnTo>
                <a:lnTo>
                  <a:pt x="5451966" y="7557155"/>
                </a:lnTo>
                <a:lnTo>
                  <a:pt x="5332811" y="7559315"/>
                </a:lnTo>
                <a:lnTo>
                  <a:pt x="2228664" y="7559315"/>
                </a:lnTo>
                <a:lnTo>
                  <a:pt x="2109509" y="7557155"/>
                </a:lnTo>
                <a:lnTo>
                  <a:pt x="1994315" y="7548516"/>
                </a:lnTo>
                <a:lnTo>
                  <a:pt x="1879119" y="7538076"/>
                </a:lnTo>
                <a:lnTo>
                  <a:pt x="1768604" y="7520797"/>
                </a:lnTo>
                <a:lnTo>
                  <a:pt x="1657729" y="7499558"/>
                </a:lnTo>
                <a:lnTo>
                  <a:pt x="1604451" y="7486958"/>
                </a:lnTo>
                <a:lnTo>
                  <a:pt x="1551173" y="7471839"/>
                </a:lnTo>
                <a:lnTo>
                  <a:pt x="1500055" y="7457080"/>
                </a:lnTo>
                <a:lnTo>
                  <a:pt x="1446778" y="7442320"/>
                </a:lnTo>
                <a:lnTo>
                  <a:pt x="1395660" y="7425041"/>
                </a:lnTo>
                <a:lnTo>
                  <a:pt x="1346342" y="7405962"/>
                </a:lnTo>
                <a:lnTo>
                  <a:pt x="1295584" y="7386523"/>
                </a:lnTo>
                <a:lnTo>
                  <a:pt x="1246626" y="7365284"/>
                </a:lnTo>
                <a:lnTo>
                  <a:pt x="1197308" y="7344045"/>
                </a:lnTo>
                <a:lnTo>
                  <a:pt x="1150510" y="7320646"/>
                </a:lnTo>
                <a:lnTo>
                  <a:pt x="1103713" y="7297247"/>
                </a:lnTo>
                <a:lnTo>
                  <a:pt x="1056915" y="7271688"/>
                </a:lnTo>
                <a:lnTo>
                  <a:pt x="1011916" y="7246129"/>
                </a:lnTo>
                <a:lnTo>
                  <a:pt x="967278" y="7218410"/>
                </a:lnTo>
                <a:lnTo>
                  <a:pt x="922640" y="7190691"/>
                </a:lnTo>
                <a:lnTo>
                  <a:pt x="879802" y="7160812"/>
                </a:lnTo>
                <a:lnTo>
                  <a:pt x="837324" y="7128774"/>
                </a:lnTo>
                <a:lnTo>
                  <a:pt x="794846" y="7097095"/>
                </a:lnTo>
                <a:lnTo>
                  <a:pt x="754168" y="7065057"/>
                </a:lnTo>
                <a:lnTo>
                  <a:pt x="713849" y="7030858"/>
                </a:lnTo>
                <a:lnTo>
                  <a:pt x="675691" y="6994500"/>
                </a:lnTo>
                <a:lnTo>
                  <a:pt x="637173" y="6958501"/>
                </a:lnTo>
                <a:lnTo>
                  <a:pt x="598654" y="6919983"/>
                </a:lnTo>
                <a:lnTo>
                  <a:pt x="562656" y="6881824"/>
                </a:lnTo>
                <a:lnTo>
                  <a:pt x="526297" y="6841146"/>
                </a:lnTo>
                <a:lnTo>
                  <a:pt x="489939" y="6800828"/>
                </a:lnTo>
                <a:lnTo>
                  <a:pt x="456100" y="6758350"/>
                </a:lnTo>
                <a:lnTo>
                  <a:pt x="424062" y="6715512"/>
                </a:lnTo>
                <a:lnTo>
                  <a:pt x="392023" y="6670873"/>
                </a:lnTo>
                <a:lnTo>
                  <a:pt x="362145" y="6628395"/>
                </a:lnTo>
                <a:lnTo>
                  <a:pt x="332266" y="6581237"/>
                </a:lnTo>
                <a:lnTo>
                  <a:pt x="304907" y="6536599"/>
                </a:lnTo>
                <a:lnTo>
                  <a:pt x="279348" y="6487641"/>
                </a:lnTo>
                <a:lnTo>
                  <a:pt x="253429" y="6440843"/>
                </a:lnTo>
                <a:lnTo>
                  <a:pt x="227870" y="6391885"/>
                </a:lnTo>
                <a:lnTo>
                  <a:pt x="204471" y="6342928"/>
                </a:lnTo>
                <a:lnTo>
                  <a:pt x="183232" y="6291450"/>
                </a:lnTo>
                <a:lnTo>
                  <a:pt x="161993" y="6240332"/>
                </a:lnTo>
                <a:lnTo>
                  <a:pt x="142914" y="6189574"/>
                </a:lnTo>
                <a:lnTo>
                  <a:pt x="125635" y="6138096"/>
                </a:lnTo>
                <a:lnTo>
                  <a:pt x="108715" y="6084819"/>
                </a:lnTo>
                <a:lnTo>
                  <a:pt x="91436" y="6029381"/>
                </a:lnTo>
                <a:lnTo>
                  <a:pt x="78837" y="5976103"/>
                </a:lnTo>
                <a:lnTo>
                  <a:pt x="64077" y="5920666"/>
                </a:lnTo>
                <a:lnTo>
                  <a:pt x="53278" y="5863428"/>
                </a:lnTo>
                <a:lnTo>
                  <a:pt x="42478" y="5807631"/>
                </a:lnTo>
                <a:lnTo>
                  <a:pt x="32039" y="5750393"/>
                </a:lnTo>
                <a:lnTo>
                  <a:pt x="23399" y="5692796"/>
                </a:lnTo>
                <a:lnTo>
                  <a:pt x="17279" y="5633038"/>
                </a:lnTo>
                <a:lnTo>
                  <a:pt x="10800" y="5573641"/>
                </a:lnTo>
                <a:lnTo>
                  <a:pt x="6120" y="5513883"/>
                </a:lnTo>
                <a:lnTo>
                  <a:pt x="4320" y="5454126"/>
                </a:lnTo>
                <a:lnTo>
                  <a:pt x="2160" y="5392208"/>
                </a:lnTo>
                <a:lnTo>
                  <a:pt x="0" y="5330651"/>
                </a:lnTo>
                <a:lnTo>
                  <a:pt x="0" y="2209585"/>
                </a:lnTo>
                <a:lnTo>
                  <a:pt x="2160" y="2147668"/>
                </a:lnTo>
                <a:lnTo>
                  <a:pt x="4320" y="2087911"/>
                </a:lnTo>
                <a:lnTo>
                  <a:pt x="6120" y="2026353"/>
                </a:lnTo>
                <a:lnTo>
                  <a:pt x="10800" y="1966596"/>
                </a:lnTo>
                <a:lnTo>
                  <a:pt x="17279" y="1908998"/>
                </a:lnTo>
                <a:lnTo>
                  <a:pt x="23399" y="1849241"/>
                </a:lnTo>
                <a:lnTo>
                  <a:pt x="32039" y="1792003"/>
                </a:lnTo>
                <a:lnTo>
                  <a:pt x="42478" y="1736565"/>
                </a:lnTo>
                <a:lnTo>
                  <a:pt x="53278" y="1678968"/>
                </a:lnTo>
                <a:lnTo>
                  <a:pt x="64077" y="1623530"/>
                </a:lnTo>
                <a:lnTo>
                  <a:pt x="76677" y="1568093"/>
                </a:lnTo>
                <a:lnTo>
                  <a:pt x="91436" y="1514815"/>
                </a:lnTo>
                <a:lnTo>
                  <a:pt x="106555" y="1461537"/>
                </a:lnTo>
                <a:lnTo>
                  <a:pt x="123835" y="1410419"/>
                </a:lnTo>
                <a:lnTo>
                  <a:pt x="140394" y="1357502"/>
                </a:lnTo>
                <a:lnTo>
                  <a:pt x="159833" y="1306024"/>
                </a:lnTo>
                <a:lnTo>
                  <a:pt x="181072" y="1257066"/>
                </a:lnTo>
                <a:lnTo>
                  <a:pt x="202311" y="1208108"/>
                </a:lnTo>
                <a:lnTo>
                  <a:pt x="223550" y="1159150"/>
                </a:lnTo>
                <a:lnTo>
                  <a:pt x="246949" y="1112352"/>
                </a:lnTo>
                <a:lnTo>
                  <a:pt x="272508" y="1065194"/>
                </a:lnTo>
                <a:lnTo>
                  <a:pt x="298427" y="1018396"/>
                </a:lnTo>
                <a:lnTo>
                  <a:pt x="323986" y="973758"/>
                </a:lnTo>
                <a:lnTo>
                  <a:pt x="351705" y="928760"/>
                </a:lnTo>
                <a:lnTo>
                  <a:pt x="381224" y="886282"/>
                </a:lnTo>
                <a:lnTo>
                  <a:pt x="411462" y="843804"/>
                </a:lnTo>
                <a:lnTo>
                  <a:pt x="440981" y="803486"/>
                </a:lnTo>
                <a:lnTo>
                  <a:pt x="473020" y="762807"/>
                </a:lnTo>
                <a:lnTo>
                  <a:pt x="505058" y="722489"/>
                </a:lnTo>
                <a:lnTo>
                  <a:pt x="539257" y="683971"/>
                </a:lnTo>
                <a:lnTo>
                  <a:pt x="575255" y="645452"/>
                </a:lnTo>
                <a:lnTo>
                  <a:pt x="609454" y="609454"/>
                </a:lnTo>
                <a:lnTo>
                  <a:pt x="647612" y="573095"/>
                </a:lnTo>
                <a:lnTo>
                  <a:pt x="683971" y="539257"/>
                </a:lnTo>
                <a:lnTo>
                  <a:pt x="724289" y="505058"/>
                </a:lnTo>
                <a:lnTo>
                  <a:pt x="762807" y="470860"/>
                </a:lnTo>
                <a:lnTo>
                  <a:pt x="803485" y="440981"/>
                </a:lnTo>
                <a:lnTo>
                  <a:pt x="845963" y="409302"/>
                </a:lnTo>
                <a:lnTo>
                  <a:pt x="888442" y="379064"/>
                </a:lnTo>
                <a:lnTo>
                  <a:pt x="930920" y="351705"/>
                </a:lnTo>
                <a:lnTo>
                  <a:pt x="975918" y="323986"/>
                </a:lnTo>
                <a:lnTo>
                  <a:pt x="1020556" y="296267"/>
                </a:lnTo>
                <a:lnTo>
                  <a:pt x="1065194" y="270348"/>
                </a:lnTo>
                <a:lnTo>
                  <a:pt x="1112352" y="246949"/>
                </a:lnTo>
                <a:lnTo>
                  <a:pt x="1161310" y="223550"/>
                </a:lnTo>
                <a:lnTo>
                  <a:pt x="1208108" y="200151"/>
                </a:lnTo>
                <a:lnTo>
                  <a:pt x="1257066" y="178912"/>
                </a:lnTo>
                <a:lnTo>
                  <a:pt x="1308184" y="159833"/>
                </a:lnTo>
                <a:lnTo>
                  <a:pt x="1359301" y="140394"/>
                </a:lnTo>
                <a:lnTo>
                  <a:pt x="1410419" y="123835"/>
                </a:lnTo>
                <a:lnTo>
                  <a:pt x="1463697" y="106555"/>
                </a:lnTo>
                <a:lnTo>
                  <a:pt x="1516975" y="91436"/>
                </a:lnTo>
                <a:lnTo>
                  <a:pt x="1570252" y="76677"/>
                </a:lnTo>
                <a:lnTo>
                  <a:pt x="1625690" y="64077"/>
                </a:lnTo>
                <a:lnTo>
                  <a:pt x="1681128" y="51118"/>
                </a:lnTo>
                <a:lnTo>
                  <a:pt x="1736566" y="40678"/>
                </a:lnTo>
                <a:lnTo>
                  <a:pt x="1794163" y="32039"/>
                </a:lnTo>
                <a:lnTo>
                  <a:pt x="1851401" y="23399"/>
                </a:lnTo>
                <a:lnTo>
                  <a:pt x="1908998" y="17279"/>
                </a:lnTo>
                <a:lnTo>
                  <a:pt x="1968756" y="10800"/>
                </a:lnTo>
                <a:lnTo>
                  <a:pt x="2028153" y="6120"/>
                </a:lnTo>
                <a:lnTo>
                  <a:pt x="2087910" y="2160"/>
                </a:lnTo>
                <a:lnTo>
                  <a:pt x="2149828" y="0"/>
                </a:lnTo>
                <a:close/>
              </a:path>
            </a:pathLst>
          </a:custGeom>
          <a:solidFill>
            <a:schemeClr val="tx1">
              <a:lumMod val="95000"/>
              <a:lumOff val="5000"/>
            </a:schemeClr>
          </a:solidFill>
          <a:ln>
            <a:solidFill>
              <a:schemeClr val="bg1"/>
            </a:solid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mn-cs"/>
            </a:endParaRPr>
          </a:p>
        </p:txBody>
      </p:sp>
      <p:sp>
        <p:nvSpPr>
          <p:cNvPr id="49" name="TextBox 112">
            <a:extLst>
              <a:ext uri="{FF2B5EF4-FFF2-40B4-BE49-F238E27FC236}">
                <a16:creationId xmlns:a16="http://schemas.microsoft.com/office/drawing/2014/main" id="{D1AFF482-A640-4D42-921E-52C46EFD0A3D}"/>
              </a:ext>
            </a:extLst>
          </p:cNvPr>
          <p:cNvSpPr txBox="1">
            <a:spLocks noChangeArrowheads="1"/>
          </p:cNvSpPr>
          <p:nvPr/>
        </p:nvSpPr>
        <p:spPr bwMode="auto">
          <a:xfrm>
            <a:off x="6212596" y="4007404"/>
            <a:ext cx="2316623" cy="2537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68562" tIns="34282" rIns="68562" bIns="34282">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visionofhumanity.org</a:t>
            </a:r>
            <a:endParaRPr kumimoji="0" lang="id-ID" altLang="en-US" sz="1199"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0" name="Freeform 134">
            <a:extLst>
              <a:ext uri="{FF2B5EF4-FFF2-40B4-BE49-F238E27FC236}">
                <a16:creationId xmlns:a16="http://schemas.microsoft.com/office/drawing/2014/main" id="{E391DA8F-470C-4A47-9AFE-CEAF76BCA27A}"/>
              </a:ext>
            </a:extLst>
          </p:cNvPr>
          <p:cNvSpPr>
            <a:spLocks noChangeArrowheads="1"/>
          </p:cNvSpPr>
          <p:nvPr/>
        </p:nvSpPr>
        <p:spPr bwMode="auto">
          <a:xfrm>
            <a:off x="5959543" y="4053033"/>
            <a:ext cx="204358" cy="179076"/>
          </a:xfrm>
          <a:custGeom>
            <a:avLst/>
            <a:gdLst>
              <a:gd name="T0" fmla="*/ 0 w 426"/>
              <a:gd name="T1" fmla="*/ 0 h 373"/>
              <a:gd name="T2" fmla="*/ 0 w 426"/>
              <a:gd name="T3" fmla="*/ 96229 h 373"/>
              <a:gd name="T4" fmla="*/ 153626 w 426"/>
              <a:gd name="T5" fmla="*/ 96229 h 373"/>
              <a:gd name="T6" fmla="*/ 153626 w 426"/>
              <a:gd name="T7" fmla="*/ 0 h 373"/>
              <a:gd name="T8" fmla="*/ 0 w 426"/>
              <a:gd name="T9" fmla="*/ 0 h 373"/>
              <a:gd name="T10" fmla="*/ 143866 w 426"/>
              <a:gd name="T11" fmla="*/ 86461 h 373"/>
              <a:gd name="T12" fmla="*/ 9398 w 426"/>
              <a:gd name="T13" fmla="*/ 86461 h 373"/>
              <a:gd name="T14" fmla="*/ 9398 w 426"/>
              <a:gd name="T15" fmla="*/ 9406 h 373"/>
              <a:gd name="T16" fmla="*/ 143866 w 426"/>
              <a:gd name="T17" fmla="*/ 9406 h 373"/>
              <a:gd name="T18" fmla="*/ 143866 w 426"/>
              <a:gd name="T19" fmla="*/ 86461 h 373"/>
              <a:gd name="T20" fmla="*/ 100851 w 426"/>
              <a:gd name="T21" fmla="*/ 105634 h 373"/>
              <a:gd name="T22" fmla="*/ 52775 w 426"/>
              <a:gd name="T23" fmla="*/ 105634 h 373"/>
              <a:gd name="T24" fmla="*/ 48076 w 426"/>
              <a:gd name="T25" fmla="*/ 124808 h 373"/>
              <a:gd name="T26" fmla="*/ 38316 w 426"/>
              <a:gd name="T27" fmla="*/ 134575 h 373"/>
              <a:gd name="T28" fmla="*/ 115310 w 426"/>
              <a:gd name="T29" fmla="*/ 134575 h 373"/>
              <a:gd name="T30" fmla="*/ 105550 w 426"/>
              <a:gd name="T31" fmla="*/ 124808 h 373"/>
              <a:gd name="T32" fmla="*/ 100851 w 426"/>
              <a:gd name="T33" fmla="*/ 105634 h 3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6" h="373">
                <a:moveTo>
                  <a:pt x="0" y="0"/>
                </a:moveTo>
                <a:lnTo>
                  <a:pt x="0" y="266"/>
                </a:lnTo>
                <a:lnTo>
                  <a:pt x="425" y="266"/>
                </a:lnTo>
                <a:lnTo>
                  <a:pt x="425" y="0"/>
                </a:lnTo>
                <a:lnTo>
                  <a:pt x="0" y="0"/>
                </a:lnTo>
                <a:close/>
                <a:moveTo>
                  <a:pt x="398" y="239"/>
                </a:moveTo>
                <a:lnTo>
                  <a:pt x="26" y="239"/>
                </a:lnTo>
                <a:lnTo>
                  <a:pt x="26" y="26"/>
                </a:lnTo>
                <a:lnTo>
                  <a:pt x="398" y="26"/>
                </a:lnTo>
                <a:lnTo>
                  <a:pt x="398" y="239"/>
                </a:lnTo>
                <a:close/>
                <a:moveTo>
                  <a:pt x="279" y="292"/>
                </a:moveTo>
                <a:lnTo>
                  <a:pt x="146" y="292"/>
                </a:lnTo>
                <a:lnTo>
                  <a:pt x="133" y="345"/>
                </a:lnTo>
                <a:lnTo>
                  <a:pt x="106" y="372"/>
                </a:lnTo>
                <a:lnTo>
                  <a:pt x="319" y="372"/>
                </a:lnTo>
                <a:lnTo>
                  <a:pt x="292" y="345"/>
                </a:lnTo>
                <a:lnTo>
                  <a:pt x="279" y="292"/>
                </a:lnTo>
                <a:close/>
              </a:path>
            </a:pathLst>
          </a:custGeom>
          <a:solidFill>
            <a:schemeClr val="tx1">
              <a:lumMod val="95000"/>
              <a:lumOff val="5000"/>
            </a:schemeClr>
          </a:solidFill>
          <a:ln>
            <a:solidFill>
              <a:schemeClr val="bg1"/>
            </a:solidFill>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Muli Regular" charset="0"/>
              <a:ea typeface="+mn-ea"/>
              <a:cs typeface="+mn-cs"/>
            </a:endParaRPr>
          </a:p>
        </p:txBody>
      </p:sp>
    </p:spTree>
    <p:extLst>
      <p:ext uri="{BB962C8B-B14F-4D97-AF65-F5344CB8AC3E}">
        <p14:creationId xmlns:p14="http://schemas.microsoft.com/office/powerpoint/2010/main" val="1234967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54"/>
          <p:cNvSpPr txBox="1"/>
          <p:nvPr/>
        </p:nvSpPr>
        <p:spPr>
          <a:xfrm>
            <a:off x="167474" y="199306"/>
            <a:ext cx="4419300" cy="275400"/>
          </a:xfrm>
          <a:prstGeom prst="rect">
            <a:avLst/>
          </a:prstGeom>
          <a:noFill/>
          <a:ln>
            <a:noFill/>
          </a:ln>
        </p:spPr>
        <p:txBody>
          <a:bodyPr spcFirstLastPara="1" wrap="square" lIns="0" tIns="0" rIns="0" bIns="0" anchor="t" anchorCtr="0">
            <a:noAutofit/>
          </a:bodyPr>
          <a:lstStyle/>
          <a:p>
            <a:pPr>
              <a:lnSpc>
                <a:spcPct val="90000"/>
              </a:lnSpc>
              <a:buClr>
                <a:schemeClr val="dk1"/>
              </a:buClr>
              <a:buSzPts val="2700"/>
            </a:pPr>
            <a:r>
              <a:rPr lang="en" sz="2000" b="1" dirty="0">
                <a:solidFill>
                  <a:schemeClr val="dk1"/>
                </a:solidFill>
              </a:rPr>
              <a:t>Institute for Economics &amp; Peace</a:t>
            </a:r>
            <a:endParaRPr sz="2000" b="1" dirty="0">
              <a:solidFill>
                <a:schemeClr val="dk1"/>
              </a:solidFill>
            </a:endParaRPr>
          </a:p>
        </p:txBody>
      </p:sp>
      <p:grpSp>
        <p:nvGrpSpPr>
          <p:cNvPr id="941" name="Google Shape;941;p154"/>
          <p:cNvGrpSpPr/>
          <p:nvPr/>
        </p:nvGrpSpPr>
        <p:grpSpPr>
          <a:xfrm>
            <a:off x="439354" y="969158"/>
            <a:ext cx="2706485" cy="1146256"/>
            <a:chOff x="439354" y="1345842"/>
            <a:chExt cx="2587757" cy="1146600"/>
          </a:xfrm>
        </p:grpSpPr>
        <p:sp>
          <p:nvSpPr>
            <p:cNvPr id="942" name="Google Shape;942;p154"/>
            <p:cNvSpPr txBox="1"/>
            <p:nvPr/>
          </p:nvSpPr>
          <p:spPr>
            <a:xfrm>
              <a:off x="633411" y="1345842"/>
              <a:ext cx="2393700" cy="1146600"/>
            </a:xfrm>
            <a:prstGeom prst="rect">
              <a:avLst/>
            </a:prstGeom>
            <a:noFill/>
            <a:ln>
              <a:noFill/>
            </a:ln>
          </p:spPr>
          <p:txBody>
            <a:bodyPr spcFirstLastPara="1" wrap="square" lIns="68600" tIns="34300" rIns="68600" bIns="34300" anchor="t" anchorCtr="0">
              <a:noAutofit/>
            </a:bodyPr>
            <a:lstStyle/>
            <a:p>
              <a:r>
                <a:rPr lang="en" sz="1500" dirty="0">
                  <a:solidFill>
                    <a:srgbClr val="0B1107"/>
                  </a:solidFill>
                </a:rPr>
                <a:t>Research used extensively by organizations such as the OECD, the World Bank and the United Nations</a:t>
              </a:r>
              <a:endParaRPr sz="1500" dirty="0">
                <a:latin typeface="Arial" panose="020B0604020202020204" pitchFamily="34" charset="0"/>
              </a:endParaRPr>
            </a:p>
          </p:txBody>
        </p:sp>
        <p:pic>
          <p:nvPicPr>
            <p:cNvPr id="943" name="Google Shape;943;p154"/>
            <p:cNvPicPr preferRelativeResize="0"/>
            <p:nvPr/>
          </p:nvPicPr>
          <p:blipFill rotWithShape="1">
            <a:blip r:embed="rId3">
              <a:alphaModFix/>
            </a:blip>
            <a:srcRect/>
            <a:stretch/>
          </p:blipFill>
          <p:spPr>
            <a:xfrm>
              <a:off x="439354" y="1418791"/>
              <a:ext cx="120822" cy="191173"/>
            </a:xfrm>
            <a:prstGeom prst="rect">
              <a:avLst/>
            </a:prstGeom>
            <a:noFill/>
            <a:ln>
              <a:noFill/>
            </a:ln>
          </p:spPr>
        </p:pic>
      </p:grpSp>
      <p:grpSp>
        <p:nvGrpSpPr>
          <p:cNvPr id="944" name="Google Shape;944;p154"/>
          <p:cNvGrpSpPr/>
          <p:nvPr/>
        </p:nvGrpSpPr>
        <p:grpSpPr>
          <a:xfrm>
            <a:off x="439355" y="2339219"/>
            <a:ext cx="2786071" cy="499950"/>
            <a:chOff x="435142" y="1743208"/>
            <a:chExt cx="2786071" cy="500100"/>
          </a:xfrm>
        </p:grpSpPr>
        <p:sp>
          <p:nvSpPr>
            <p:cNvPr id="945" name="Google Shape;945;p154"/>
            <p:cNvSpPr txBox="1"/>
            <p:nvPr/>
          </p:nvSpPr>
          <p:spPr>
            <a:xfrm>
              <a:off x="633413" y="1743208"/>
              <a:ext cx="2587800" cy="500100"/>
            </a:xfrm>
            <a:prstGeom prst="rect">
              <a:avLst/>
            </a:prstGeom>
            <a:noFill/>
            <a:ln>
              <a:noFill/>
            </a:ln>
          </p:spPr>
          <p:txBody>
            <a:bodyPr spcFirstLastPara="1" wrap="square" lIns="68600" tIns="34300" rIns="68600" bIns="34300" anchor="t" anchorCtr="0">
              <a:noAutofit/>
            </a:bodyPr>
            <a:lstStyle/>
            <a:p>
              <a:r>
                <a:rPr lang="en" sz="1500" dirty="0">
                  <a:solidFill>
                    <a:srgbClr val="0B1107"/>
                  </a:solidFill>
                  <a:latin typeface="Arial" panose="020B0604020202020204" pitchFamily="34" charset="0"/>
                  <a:cs typeface="Arial" panose="020B0604020202020204" pitchFamily="34" charset="0"/>
                </a:rPr>
                <a:t>Work is included in thousands of university courses</a:t>
              </a:r>
              <a:endParaRPr sz="1500" dirty="0">
                <a:solidFill>
                  <a:srgbClr val="0B1107"/>
                </a:solidFill>
                <a:latin typeface="Arial" panose="020B0604020202020204" pitchFamily="34" charset="0"/>
                <a:cs typeface="Arial" panose="020B0604020202020204" pitchFamily="34" charset="0"/>
              </a:endParaRPr>
            </a:p>
          </p:txBody>
        </p:sp>
        <p:pic>
          <p:nvPicPr>
            <p:cNvPr id="946" name="Google Shape;946;p154"/>
            <p:cNvPicPr preferRelativeResize="0"/>
            <p:nvPr/>
          </p:nvPicPr>
          <p:blipFill rotWithShape="1">
            <a:blip r:embed="rId3">
              <a:alphaModFix/>
            </a:blip>
            <a:srcRect/>
            <a:stretch/>
          </p:blipFill>
          <p:spPr>
            <a:xfrm>
              <a:off x="435142" y="1810690"/>
              <a:ext cx="120822" cy="191173"/>
            </a:xfrm>
            <a:prstGeom prst="rect">
              <a:avLst/>
            </a:prstGeom>
            <a:noFill/>
            <a:ln>
              <a:noFill/>
            </a:ln>
          </p:spPr>
        </p:pic>
      </p:grpSp>
      <p:grpSp>
        <p:nvGrpSpPr>
          <p:cNvPr id="947" name="Google Shape;947;p154"/>
          <p:cNvGrpSpPr/>
          <p:nvPr/>
        </p:nvGrpSpPr>
        <p:grpSpPr>
          <a:xfrm>
            <a:off x="439354" y="3359443"/>
            <a:ext cx="2503170" cy="738378"/>
            <a:chOff x="435142" y="2143522"/>
            <a:chExt cx="2503170" cy="738600"/>
          </a:xfrm>
        </p:grpSpPr>
        <p:sp>
          <p:nvSpPr>
            <p:cNvPr id="948" name="Google Shape;948;p154"/>
            <p:cNvSpPr txBox="1"/>
            <p:nvPr/>
          </p:nvSpPr>
          <p:spPr>
            <a:xfrm>
              <a:off x="596812" y="2143522"/>
              <a:ext cx="2341500" cy="738600"/>
            </a:xfrm>
            <a:prstGeom prst="rect">
              <a:avLst/>
            </a:prstGeom>
            <a:noFill/>
            <a:ln>
              <a:noFill/>
            </a:ln>
          </p:spPr>
          <p:txBody>
            <a:bodyPr spcFirstLastPara="1" wrap="square" lIns="91425" tIns="45700" rIns="91425" bIns="45700" anchor="t" anchorCtr="0">
              <a:noAutofit/>
            </a:bodyPr>
            <a:lstStyle/>
            <a:p>
              <a:r>
                <a:rPr lang="en" sz="1500" dirty="0">
                  <a:solidFill>
                    <a:srgbClr val="0B1107"/>
                  </a:solidFill>
                  <a:latin typeface="Arial" panose="020B0604020202020204" pitchFamily="34" charset="0"/>
                  <a:cs typeface="Arial" panose="020B0604020202020204" pitchFamily="34" charset="0"/>
                </a:rPr>
                <a:t>Over 350,000 downloads of IEP reports </a:t>
              </a:r>
              <a:endParaRPr sz="1500" dirty="0">
                <a:solidFill>
                  <a:srgbClr val="0B1107"/>
                </a:solidFill>
                <a:latin typeface="Arial" panose="020B0604020202020204" pitchFamily="34" charset="0"/>
                <a:cs typeface="Arial" panose="020B0604020202020204" pitchFamily="34" charset="0"/>
              </a:endParaRPr>
            </a:p>
          </p:txBody>
        </p:sp>
        <p:pic>
          <p:nvPicPr>
            <p:cNvPr id="949" name="Google Shape;949;p154"/>
            <p:cNvPicPr preferRelativeResize="0"/>
            <p:nvPr/>
          </p:nvPicPr>
          <p:blipFill rotWithShape="1">
            <a:blip r:embed="rId3">
              <a:alphaModFix/>
            </a:blip>
            <a:srcRect/>
            <a:stretch/>
          </p:blipFill>
          <p:spPr>
            <a:xfrm>
              <a:off x="435142" y="2234792"/>
              <a:ext cx="120822" cy="191173"/>
            </a:xfrm>
            <a:prstGeom prst="rect">
              <a:avLst/>
            </a:prstGeom>
            <a:noFill/>
            <a:ln>
              <a:noFill/>
            </a:ln>
          </p:spPr>
        </p:pic>
      </p:grpSp>
      <p:grpSp>
        <p:nvGrpSpPr>
          <p:cNvPr id="950" name="Google Shape;950;p154"/>
          <p:cNvGrpSpPr/>
          <p:nvPr/>
        </p:nvGrpSpPr>
        <p:grpSpPr>
          <a:xfrm>
            <a:off x="3254743" y="921056"/>
            <a:ext cx="1694700" cy="1644706"/>
            <a:chOff x="3489693" y="1048533"/>
            <a:chExt cx="1694700" cy="1645200"/>
          </a:xfrm>
        </p:grpSpPr>
        <p:sp>
          <p:nvSpPr>
            <p:cNvPr id="951" name="Google Shape;951;p154"/>
            <p:cNvSpPr/>
            <p:nvPr/>
          </p:nvSpPr>
          <p:spPr>
            <a:xfrm>
              <a:off x="3489693" y="1048533"/>
              <a:ext cx="1678800" cy="1645200"/>
            </a:xfrm>
            <a:prstGeom prst="rect">
              <a:avLst/>
            </a:prstGeom>
            <a:solidFill>
              <a:srgbClr val="00081C"/>
            </a:solidFill>
            <a:ln>
              <a:noFill/>
            </a:ln>
          </p:spPr>
          <p:txBody>
            <a:bodyPr spcFirstLastPara="1" wrap="square" lIns="91425" tIns="45700" rIns="91425" bIns="45700" anchor="ctr" anchorCtr="0">
              <a:noAutofit/>
            </a:bodyPr>
            <a:lstStyle/>
            <a:p>
              <a:pPr algn="ctr"/>
              <a:endParaRPr sz="1050" dirty="0">
                <a:solidFill>
                  <a:schemeClr val="lt1"/>
                </a:solidFill>
                <a:latin typeface="Arial" panose="020B0604020202020204" pitchFamily="34" charset="0"/>
                <a:ea typeface="Calibri"/>
                <a:cs typeface="Arial" panose="020B0604020202020204" pitchFamily="34" charset="0"/>
                <a:sym typeface="Calibri"/>
              </a:endParaRPr>
            </a:p>
          </p:txBody>
        </p:sp>
        <p:sp>
          <p:nvSpPr>
            <p:cNvPr id="952" name="Google Shape;952;p154"/>
            <p:cNvSpPr txBox="1"/>
            <p:nvPr/>
          </p:nvSpPr>
          <p:spPr>
            <a:xfrm>
              <a:off x="3489693" y="1565465"/>
              <a:ext cx="1678800" cy="493800"/>
            </a:xfrm>
            <a:prstGeom prst="rect">
              <a:avLst/>
            </a:prstGeom>
            <a:noFill/>
            <a:ln>
              <a:noFill/>
            </a:ln>
          </p:spPr>
          <p:txBody>
            <a:bodyPr spcFirstLastPara="1" wrap="square" lIns="0" tIns="0" rIns="0" bIns="0" anchor="t" anchorCtr="0">
              <a:noAutofit/>
            </a:bodyPr>
            <a:lstStyle/>
            <a:p>
              <a:pPr algn="ctr">
                <a:lnSpc>
                  <a:spcPct val="90000"/>
                </a:lnSpc>
                <a:buClr>
                  <a:schemeClr val="dk1"/>
                </a:buClr>
                <a:buSzPts val="2700"/>
              </a:pPr>
              <a:r>
                <a:rPr lang="en" sz="3900" b="1" dirty="0">
                  <a:solidFill>
                    <a:schemeClr val="lt1"/>
                  </a:solidFill>
                  <a:latin typeface="Arial" panose="020B0604020202020204" pitchFamily="34" charset="0"/>
                  <a:cs typeface="Arial" panose="020B0604020202020204" pitchFamily="34" charset="0"/>
                </a:rPr>
                <a:t>28BN</a:t>
              </a:r>
              <a:endParaRPr sz="3900" b="1" dirty="0">
                <a:solidFill>
                  <a:schemeClr val="lt1"/>
                </a:solidFill>
                <a:latin typeface="Arial" panose="020B0604020202020204" pitchFamily="34" charset="0"/>
                <a:cs typeface="Arial" panose="020B0604020202020204" pitchFamily="34" charset="0"/>
              </a:endParaRPr>
            </a:p>
          </p:txBody>
        </p:sp>
        <p:sp>
          <p:nvSpPr>
            <p:cNvPr id="953" name="Google Shape;953;p154"/>
            <p:cNvSpPr txBox="1"/>
            <p:nvPr/>
          </p:nvSpPr>
          <p:spPr>
            <a:xfrm>
              <a:off x="3489693" y="1982094"/>
              <a:ext cx="1694700" cy="215400"/>
            </a:xfrm>
            <a:prstGeom prst="rect">
              <a:avLst/>
            </a:prstGeom>
            <a:noFill/>
            <a:ln>
              <a:noFill/>
            </a:ln>
          </p:spPr>
          <p:txBody>
            <a:bodyPr spcFirstLastPara="1" wrap="square" lIns="91425" tIns="45700" rIns="91425" bIns="45700" anchor="t" anchorCtr="0">
              <a:noAutofit/>
            </a:bodyPr>
            <a:lstStyle/>
            <a:p>
              <a:pPr algn="ctr"/>
              <a:r>
                <a:rPr lang="en" sz="800">
                  <a:solidFill>
                    <a:schemeClr val="lt1"/>
                  </a:solidFill>
                  <a:latin typeface="Arial" panose="020B0604020202020204" pitchFamily="34" charset="0"/>
                  <a:cs typeface="Arial" panose="020B0604020202020204" pitchFamily="34" charset="0"/>
                </a:rPr>
                <a:t>MEDIA REACH</a:t>
              </a:r>
              <a:endParaRPr sz="1800">
                <a:latin typeface="Arial" panose="020B0604020202020204" pitchFamily="34" charset="0"/>
                <a:cs typeface="Arial" panose="020B0604020202020204" pitchFamily="34" charset="0"/>
              </a:endParaRPr>
            </a:p>
          </p:txBody>
        </p:sp>
      </p:grpSp>
      <p:grpSp>
        <p:nvGrpSpPr>
          <p:cNvPr id="954" name="Google Shape;954;p154"/>
          <p:cNvGrpSpPr/>
          <p:nvPr/>
        </p:nvGrpSpPr>
        <p:grpSpPr>
          <a:xfrm>
            <a:off x="5042444" y="921056"/>
            <a:ext cx="1694700" cy="1644706"/>
            <a:chOff x="5277394" y="1048533"/>
            <a:chExt cx="1694700" cy="1645200"/>
          </a:xfrm>
        </p:grpSpPr>
        <p:sp>
          <p:nvSpPr>
            <p:cNvPr id="955" name="Google Shape;955;p154"/>
            <p:cNvSpPr/>
            <p:nvPr/>
          </p:nvSpPr>
          <p:spPr>
            <a:xfrm>
              <a:off x="5277394" y="1048533"/>
              <a:ext cx="1678800" cy="1645200"/>
            </a:xfrm>
            <a:prstGeom prst="rect">
              <a:avLst/>
            </a:prstGeom>
            <a:solidFill>
              <a:srgbClr val="00081C"/>
            </a:solidFill>
            <a:ln>
              <a:noFill/>
            </a:ln>
          </p:spPr>
          <p:txBody>
            <a:bodyPr spcFirstLastPara="1" wrap="square" lIns="91425" tIns="45700" rIns="91425" bIns="45700" anchor="ctr" anchorCtr="0">
              <a:noAutofit/>
            </a:bodyPr>
            <a:lstStyle/>
            <a:p>
              <a:pPr algn="ctr"/>
              <a:endParaRPr sz="1050" dirty="0">
                <a:solidFill>
                  <a:schemeClr val="lt1"/>
                </a:solidFill>
                <a:latin typeface="Arial" panose="020B0604020202020204" pitchFamily="34" charset="0"/>
                <a:ea typeface="Calibri"/>
                <a:cs typeface="Arial" panose="020B0604020202020204" pitchFamily="34" charset="0"/>
                <a:sym typeface="Calibri"/>
              </a:endParaRPr>
            </a:p>
          </p:txBody>
        </p:sp>
        <p:sp>
          <p:nvSpPr>
            <p:cNvPr id="956" name="Google Shape;956;p154"/>
            <p:cNvSpPr txBox="1"/>
            <p:nvPr/>
          </p:nvSpPr>
          <p:spPr>
            <a:xfrm>
              <a:off x="5277394" y="1565465"/>
              <a:ext cx="1678800" cy="493800"/>
            </a:xfrm>
            <a:prstGeom prst="rect">
              <a:avLst/>
            </a:prstGeom>
            <a:noFill/>
            <a:ln>
              <a:noFill/>
            </a:ln>
          </p:spPr>
          <p:txBody>
            <a:bodyPr spcFirstLastPara="1" wrap="square" lIns="0" tIns="0" rIns="0" bIns="0" anchor="t" anchorCtr="0">
              <a:noAutofit/>
            </a:bodyPr>
            <a:lstStyle/>
            <a:p>
              <a:pPr algn="ctr">
                <a:lnSpc>
                  <a:spcPct val="90000"/>
                </a:lnSpc>
                <a:buClr>
                  <a:schemeClr val="dk1"/>
                </a:buClr>
                <a:buSzPts val="2700"/>
              </a:pPr>
              <a:r>
                <a:rPr lang="en" sz="4000" b="1">
                  <a:solidFill>
                    <a:schemeClr val="lt1"/>
                  </a:solidFill>
                  <a:latin typeface="Arial" panose="020B0604020202020204" pitchFamily="34" charset="0"/>
                  <a:cs typeface="Arial" panose="020B0604020202020204" pitchFamily="34" charset="0"/>
                </a:rPr>
                <a:t>1.4BN</a:t>
              </a:r>
              <a:endParaRPr sz="4000" b="1">
                <a:solidFill>
                  <a:schemeClr val="lt1"/>
                </a:solidFill>
                <a:latin typeface="Arial" panose="020B0604020202020204" pitchFamily="34" charset="0"/>
                <a:cs typeface="Arial" panose="020B0604020202020204" pitchFamily="34" charset="0"/>
              </a:endParaRPr>
            </a:p>
          </p:txBody>
        </p:sp>
        <p:sp>
          <p:nvSpPr>
            <p:cNvPr id="957" name="Google Shape;957;p154"/>
            <p:cNvSpPr txBox="1"/>
            <p:nvPr/>
          </p:nvSpPr>
          <p:spPr>
            <a:xfrm>
              <a:off x="5277394" y="1982094"/>
              <a:ext cx="1694700" cy="215400"/>
            </a:xfrm>
            <a:prstGeom prst="rect">
              <a:avLst/>
            </a:prstGeom>
            <a:noFill/>
            <a:ln>
              <a:noFill/>
            </a:ln>
          </p:spPr>
          <p:txBody>
            <a:bodyPr spcFirstLastPara="1" wrap="square" lIns="91425" tIns="45700" rIns="91425" bIns="45700" anchor="t" anchorCtr="0">
              <a:noAutofit/>
            </a:bodyPr>
            <a:lstStyle/>
            <a:p>
              <a:pPr algn="ctr"/>
              <a:r>
                <a:rPr lang="en" sz="800">
                  <a:solidFill>
                    <a:schemeClr val="lt1"/>
                  </a:solidFill>
                  <a:latin typeface="Arial" panose="020B0604020202020204" pitchFamily="34" charset="0"/>
                  <a:cs typeface="Arial" panose="020B0604020202020204" pitchFamily="34" charset="0"/>
                </a:rPr>
                <a:t>SOCIAL REACH</a:t>
              </a:r>
              <a:endParaRPr sz="1800">
                <a:latin typeface="Arial" panose="020B0604020202020204" pitchFamily="34" charset="0"/>
                <a:cs typeface="Arial" panose="020B0604020202020204" pitchFamily="34" charset="0"/>
              </a:endParaRPr>
            </a:p>
          </p:txBody>
        </p:sp>
      </p:grpSp>
      <p:grpSp>
        <p:nvGrpSpPr>
          <p:cNvPr id="958" name="Google Shape;958;p154"/>
          <p:cNvGrpSpPr/>
          <p:nvPr/>
        </p:nvGrpSpPr>
        <p:grpSpPr>
          <a:xfrm>
            <a:off x="6830148" y="921056"/>
            <a:ext cx="1694700" cy="1644706"/>
            <a:chOff x="7065098" y="1048533"/>
            <a:chExt cx="1694700" cy="1645200"/>
          </a:xfrm>
        </p:grpSpPr>
        <p:sp>
          <p:nvSpPr>
            <p:cNvPr id="959" name="Google Shape;959;p154"/>
            <p:cNvSpPr/>
            <p:nvPr/>
          </p:nvSpPr>
          <p:spPr>
            <a:xfrm>
              <a:off x="7065098" y="1048533"/>
              <a:ext cx="1678800" cy="1645200"/>
            </a:xfrm>
            <a:prstGeom prst="rect">
              <a:avLst/>
            </a:prstGeom>
            <a:solidFill>
              <a:srgbClr val="00081C"/>
            </a:solidFill>
            <a:ln>
              <a:noFill/>
            </a:ln>
          </p:spPr>
          <p:txBody>
            <a:bodyPr spcFirstLastPara="1" wrap="square" lIns="91425" tIns="45700" rIns="91425" bIns="45700" anchor="ctr" anchorCtr="0">
              <a:noAutofit/>
            </a:bodyPr>
            <a:lstStyle/>
            <a:p>
              <a:pPr algn="ctr"/>
              <a:endParaRPr sz="1050" dirty="0">
                <a:solidFill>
                  <a:schemeClr val="lt1"/>
                </a:solidFill>
                <a:latin typeface="Arial" panose="020B0604020202020204" pitchFamily="34" charset="0"/>
                <a:ea typeface="Calibri"/>
                <a:cs typeface="Arial" panose="020B0604020202020204" pitchFamily="34" charset="0"/>
                <a:sym typeface="Calibri"/>
              </a:endParaRPr>
            </a:p>
          </p:txBody>
        </p:sp>
        <p:sp>
          <p:nvSpPr>
            <p:cNvPr id="960" name="Google Shape;960;p154"/>
            <p:cNvSpPr txBox="1"/>
            <p:nvPr/>
          </p:nvSpPr>
          <p:spPr>
            <a:xfrm>
              <a:off x="7065098" y="1565465"/>
              <a:ext cx="1678800" cy="493800"/>
            </a:xfrm>
            <a:prstGeom prst="rect">
              <a:avLst/>
            </a:prstGeom>
            <a:noFill/>
            <a:ln>
              <a:noFill/>
            </a:ln>
          </p:spPr>
          <p:txBody>
            <a:bodyPr spcFirstLastPara="1" wrap="square" lIns="0" tIns="0" rIns="0" bIns="0" anchor="t" anchorCtr="0">
              <a:noAutofit/>
            </a:bodyPr>
            <a:lstStyle/>
            <a:p>
              <a:pPr algn="ctr">
                <a:lnSpc>
                  <a:spcPct val="90000"/>
                </a:lnSpc>
                <a:buClr>
                  <a:schemeClr val="dk1"/>
                </a:buClr>
                <a:buSzPts val="2700"/>
              </a:pPr>
              <a:r>
                <a:rPr lang="en" sz="4000" b="1">
                  <a:solidFill>
                    <a:schemeClr val="lt1"/>
                  </a:solidFill>
                  <a:latin typeface="Arial" panose="020B0604020202020204" pitchFamily="34" charset="0"/>
                  <a:cs typeface="Arial" panose="020B0604020202020204" pitchFamily="34" charset="0"/>
                </a:rPr>
                <a:t>152</a:t>
              </a:r>
              <a:endParaRPr sz="4000" b="1">
                <a:solidFill>
                  <a:schemeClr val="lt1"/>
                </a:solidFill>
                <a:latin typeface="Arial" panose="020B0604020202020204" pitchFamily="34" charset="0"/>
                <a:cs typeface="Arial" panose="020B0604020202020204" pitchFamily="34" charset="0"/>
              </a:endParaRPr>
            </a:p>
          </p:txBody>
        </p:sp>
        <p:sp>
          <p:nvSpPr>
            <p:cNvPr id="961" name="Google Shape;961;p154"/>
            <p:cNvSpPr txBox="1"/>
            <p:nvPr/>
          </p:nvSpPr>
          <p:spPr>
            <a:xfrm>
              <a:off x="7065098" y="1982094"/>
              <a:ext cx="1694700" cy="215400"/>
            </a:xfrm>
            <a:prstGeom prst="rect">
              <a:avLst/>
            </a:prstGeom>
            <a:noFill/>
            <a:ln>
              <a:noFill/>
            </a:ln>
          </p:spPr>
          <p:txBody>
            <a:bodyPr spcFirstLastPara="1" wrap="square" lIns="91425" tIns="45700" rIns="91425" bIns="45700" anchor="t" anchorCtr="0">
              <a:noAutofit/>
            </a:bodyPr>
            <a:lstStyle/>
            <a:p>
              <a:pPr algn="ctr"/>
              <a:r>
                <a:rPr lang="en" sz="800">
                  <a:solidFill>
                    <a:schemeClr val="lt1"/>
                  </a:solidFill>
                  <a:latin typeface="Arial" panose="020B0604020202020204" pitchFamily="34" charset="0"/>
                  <a:cs typeface="Arial" panose="020B0604020202020204" pitchFamily="34" charset="0"/>
                </a:rPr>
                <a:t>COUNTRY REACH</a:t>
              </a:r>
              <a:endParaRPr sz="1800">
                <a:latin typeface="Arial" panose="020B0604020202020204" pitchFamily="34" charset="0"/>
                <a:cs typeface="Arial" panose="020B0604020202020204" pitchFamily="34" charset="0"/>
              </a:endParaRPr>
            </a:p>
          </p:txBody>
        </p:sp>
      </p:grpSp>
      <p:grpSp>
        <p:nvGrpSpPr>
          <p:cNvPr id="962" name="Google Shape;962;p154"/>
          <p:cNvGrpSpPr/>
          <p:nvPr/>
        </p:nvGrpSpPr>
        <p:grpSpPr>
          <a:xfrm>
            <a:off x="3254743" y="2687684"/>
            <a:ext cx="1678800" cy="1644706"/>
            <a:chOff x="3489693" y="2815690"/>
            <a:chExt cx="1678800" cy="1645200"/>
          </a:xfrm>
        </p:grpSpPr>
        <p:sp>
          <p:nvSpPr>
            <p:cNvPr id="963" name="Google Shape;963;p154"/>
            <p:cNvSpPr/>
            <p:nvPr/>
          </p:nvSpPr>
          <p:spPr>
            <a:xfrm>
              <a:off x="3489693" y="2815690"/>
              <a:ext cx="1678800" cy="1645200"/>
            </a:xfrm>
            <a:prstGeom prst="rect">
              <a:avLst/>
            </a:prstGeom>
            <a:solidFill>
              <a:srgbClr val="00081C"/>
            </a:solidFill>
            <a:ln>
              <a:noFill/>
            </a:ln>
          </p:spPr>
          <p:txBody>
            <a:bodyPr spcFirstLastPara="1" wrap="square" lIns="91425" tIns="45700" rIns="91425" bIns="45700" anchor="ctr" anchorCtr="0">
              <a:noAutofit/>
            </a:bodyPr>
            <a:lstStyle/>
            <a:p>
              <a:pPr algn="ctr"/>
              <a:endParaRPr sz="1050" dirty="0">
                <a:solidFill>
                  <a:schemeClr val="lt1"/>
                </a:solidFill>
                <a:latin typeface="Arial" panose="020B0604020202020204" pitchFamily="34" charset="0"/>
                <a:ea typeface="Calibri"/>
                <a:cs typeface="Arial" panose="020B0604020202020204" pitchFamily="34" charset="0"/>
                <a:sym typeface="Calibri"/>
              </a:endParaRPr>
            </a:p>
          </p:txBody>
        </p:sp>
        <p:sp>
          <p:nvSpPr>
            <p:cNvPr id="964" name="Google Shape;964;p154"/>
            <p:cNvSpPr txBox="1"/>
            <p:nvPr/>
          </p:nvSpPr>
          <p:spPr>
            <a:xfrm>
              <a:off x="3489693" y="3332622"/>
              <a:ext cx="1584300" cy="493800"/>
            </a:xfrm>
            <a:prstGeom prst="rect">
              <a:avLst/>
            </a:prstGeom>
            <a:noFill/>
            <a:ln>
              <a:noFill/>
            </a:ln>
          </p:spPr>
          <p:txBody>
            <a:bodyPr spcFirstLastPara="1" wrap="square" lIns="0" tIns="0" rIns="0" bIns="0" anchor="t" anchorCtr="0">
              <a:noAutofit/>
            </a:bodyPr>
            <a:lstStyle/>
            <a:p>
              <a:pPr algn="ctr">
                <a:lnSpc>
                  <a:spcPct val="90000"/>
                </a:lnSpc>
                <a:buClr>
                  <a:schemeClr val="dk1"/>
                </a:buClr>
                <a:buSzPts val="2700"/>
              </a:pPr>
              <a:r>
                <a:rPr lang="en" sz="4000" b="1" dirty="0">
                  <a:solidFill>
                    <a:schemeClr val="lt1"/>
                  </a:solidFill>
                  <a:latin typeface="Arial" panose="020B0604020202020204" pitchFamily="34" charset="0"/>
                  <a:cs typeface="Arial" panose="020B0604020202020204" pitchFamily="34" charset="0"/>
                </a:rPr>
                <a:t>10</a:t>
              </a:r>
              <a:endParaRPr sz="4000" b="1" dirty="0">
                <a:solidFill>
                  <a:schemeClr val="lt1"/>
                </a:solidFill>
                <a:latin typeface="Arial" panose="020B0604020202020204" pitchFamily="34" charset="0"/>
                <a:cs typeface="Arial" panose="020B0604020202020204" pitchFamily="34" charset="0"/>
              </a:endParaRPr>
            </a:p>
          </p:txBody>
        </p:sp>
        <p:sp>
          <p:nvSpPr>
            <p:cNvPr id="965" name="Google Shape;965;p154"/>
            <p:cNvSpPr txBox="1"/>
            <p:nvPr/>
          </p:nvSpPr>
          <p:spPr>
            <a:xfrm>
              <a:off x="3489693" y="3749251"/>
              <a:ext cx="1678800" cy="215400"/>
            </a:xfrm>
            <a:prstGeom prst="rect">
              <a:avLst/>
            </a:prstGeom>
            <a:noFill/>
            <a:ln>
              <a:noFill/>
            </a:ln>
          </p:spPr>
          <p:txBody>
            <a:bodyPr spcFirstLastPara="1" wrap="square" lIns="91425" tIns="45700" rIns="91425" bIns="45700" anchor="t" anchorCtr="0">
              <a:noAutofit/>
            </a:bodyPr>
            <a:lstStyle/>
            <a:p>
              <a:pPr algn="ctr"/>
              <a:r>
                <a:rPr lang="en" sz="800">
                  <a:solidFill>
                    <a:schemeClr val="lt1"/>
                  </a:solidFill>
                  <a:latin typeface="Arial" panose="020B0604020202020204" pitchFamily="34" charset="0"/>
                  <a:cs typeface="Arial" panose="020B0604020202020204" pitchFamily="34" charset="0"/>
                </a:rPr>
                <a:t>PUBLISHED REPORTS</a:t>
              </a:r>
              <a:endParaRPr sz="1800">
                <a:latin typeface="Arial" panose="020B0604020202020204" pitchFamily="34" charset="0"/>
                <a:cs typeface="Arial" panose="020B0604020202020204" pitchFamily="34" charset="0"/>
              </a:endParaRPr>
            </a:p>
          </p:txBody>
        </p:sp>
      </p:grpSp>
      <p:grpSp>
        <p:nvGrpSpPr>
          <p:cNvPr id="966" name="Google Shape;966;p154"/>
          <p:cNvGrpSpPr/>
          <p:nvPr/>
        </p:nvGrpSpPr>
        <p:grpSpPr>
          <a:xfrm>
            <a:off x="5042444" y="2687684"/>
            <a:ext cx="1694700" cy="1644706"/>
            <a:chOff x="5277394" y="2815690"/>
            <a:chExt cx="1694700" cy="1645200"/>
          </a:xfrm>
        </p:grpSpPr>
        <p:sp>
          <p:nvSpPr>
            <p:cNvPr id="967" name="Google Shape;967;p154"/>
            <p:cNvSpPr/>
            <p:nvPr/>
          </p:nvSpPr>
          <p:spPr>
            <a:xfrm>
              <a:off x="5277394" y="2815690"/>
              <a:ext cx="1678800" cy="1645200"/>
            </a:xfrm>
            <a:prstGeom prst="rect">
              <a:avLst/>
            </a:prstGeom>
            <a:solidFill>
              <a:srgbClr val="00081C"/>
            </a:solidFill>
            <a:ln>
              <a:noFill/>
            </a:ln>
          </p:spPr>
          <p:txBody>
            <a:bodyPr spcFirstLastPara="1" wrap="square" lIns="91425" tIns="45700" rIns="91425" bIns="45700" anchor="ctr" anchorCtr="0">
              <a:noAutofit/>
            </a:bodyPr>
            <a:lstStyle/>
            <a:p>
              <a:pPr algn="ctr"/>
              <a:endParaRPr sz="1050" dirty="0">
                <a:solidFill>
                  <a:schemeClr val="lt1"/>
                </a:solidFill>
                <a:latin typeface="Arial" panose="020B0604020202020204" pitchFamily="34" charset="0"/>
                <a:ea typeface="Calibri"/>
                <a:cs typeface="Arial" panose="020B0604020202020204" pitchFamily="34" charset="0"/>
                <a:sym typeface="Calibri"/>
              </a:endParaRPr>
            </a:p>
          </p:txBody>
        </p:sp>
        <p:sp>
          <p:nvSpPr>
            <p:cNvPr id="968" name="Google Shape;968;p154"/>
            <p:cNvSpPr txBox="1"/>
            <p:nvPr/>
          </p:nvSpPr>
          <p:spPr>
            <a:xfrm>
              <a:off x="5277394" y="3332622"/>
              <a:ext cx="1678800" cy="493800"/>
            </a:xfrm>
            <a:prstGeom prst="rect">
              <a:avLst/>
            </a:prstGeom>
            <a:noFill/>
            <a:ln>
              <a:noFill/>
            </a:ln>
          </p:spPr>
          <p:txBody>
            <a:bodyPr spcFirstLastPara="1" wrap="square" lIns="0" tIns="0" rIns="0" bIns="0" anchor="t" anchorCtr="0">
              <a:noAutofit/>
            </a:bodyPr>
            <a:lstStyle/>
            <a:p>
              <a:pPr algn="ctr">
                <a:lnSpc>
                  <a:spcPct val="90000"/>
                </a:lnSpc>
                <a:buClr>
                  <a:schemeClr val="dk1"/>
                </a:buClr>
                <a:buSzPts val="2700"/>
              </a:pPr>
              <a:r>
                <a:rPr lang="en" sz="4000" b="1">
                  <a:solidFill>
                    <a:schemeClr val="lt1"/>
                  </a:solidFill>
                  <a:latin typeface="Arial" panose="020B0604020202020204" pitchFamily="34" charset="0"/>
                  <a:cs typeface="Arial" panose="020B0604020202020204" pitchFamily="34" charset="0"/>
                </a:rPr>
                <a:t>3000</a:t>
              </a:r>
              <a:endParaRPr sz="4000" b="1">
                <a:solidFill>
                  <a:schemeClr val="lt1"/>
                </a:solidFill>
                <a:latin typeface="Arial" panose="020B0604020202020204" pitchFamily="34" charset="0"/>
                <a:cs typeface="Arial" panose="020B0604020202020204" pitchFamily="34" charset="0"/>
              </a:endParaRPr>
            </a:p>
          </p:txBody>
        </p:sp>
        <p:sp>
          <p:nvSpPr>
            <p:cNvPr id="969" name="Google Shape;969;p154"/>
            <p:cNvSpPr txBox="1"/>
            <p:nvPr/>
          </p:nvSpPr>
          <p:spPr>
            <a:xfrm>
              <a:off x="5277394" y="3749251"/>
              <a:ext cx="1694700" cy="215400"/>
            </a:xfrm>
            <a:prstGeom prst="rect">
              <a:avLst/>
            </a:prstGeom>
            <a:noFill/>
            <a:ln>
              <a:noFill/>
            </a:ln>
          </p:spPr>
          <p:txBody>
            <a:bodyPr spcFirstLastPara="1" wrap="square" lIns="91425" tIns="45700" rIns="91425" bIns="45700" anchor="t" anchorCtr="0">
              <a:noAutofit/>
            </a:bodyPr>
            <a:lstStyle/>
            <a:p>
              <a:pPr algn="ctr"/>
              <a:r>
                <a:rPr lang="en" sz="800">
                  <a:solidFill>
                    <a:schemeClr val="lt1"/>
                  </a:solidFill>
                  <a:latin typeface="Arial" panose="020B0604020202020204" pitchFamily="34" charset="0"/>
                  <a:cs typeface="Arial" panose="020B0604020202020204" pitchFamily="34" charset="0"/>
                </a:rPr>
                <a:t>BOOK REFERENCES</a:t>
              </a:r>
              <a:endParaRPr sz="1800">
                <a:latin typeface="Arial" panose="020B0604020202020204" pitchFamily="34" charset="0"/>
                <a:cs typeface="Arial" panose="020B0604020202020204" pitchFamily="34" charset="0"/>
              </a:endParaRPr>
            </a:p>
          </p:txBody>
        </p:sp>
      </p:grpSp>
      <p:grpSp>
        <p:nvGrpSpPr>
          <p:cNvPr id="970" name="Google Shape;970;p154"/>
          <p:cNvGrpSpPr/>
          <p:nvPr/>
        </p:nvGrpSpPr>
        <p:grpSpPr>
          <a:xfrm>
            <a:off x="6830148" y="2687684"/>
            <a:ext cx="1694700" cy="1644706"/>
            <a:chOff x="7065098" y="2815690"/>
            <a:chExt cx="1694700" cy="1645200"/>
          </a:xfrm>
        </p:grpSpPr>
        <p:sp>
          <p:nvSpPr>
            <p:cNvPr id="971" name="Google Shape;971;p154"/>
            <p:cNvSpPr/>
            <p:nvPr/>
          </p:nvSpPr>
          <p:spPr>
            <a:xfrm>
              <a:off x="7065098" y="2815690"/>
              <a:ext cx="1678800" cy="1645200"/>
            </a:xfrm>
            <a:prstGeom prst="rect">
              <a:avLst/>
            </a:prstGeom>
            <a:solidFill>
              <a:srgbClr val="00081C"/>
            </a:solidFill>
            <a:ln>
              <a:noFill/>
            </a:ln>
          </p:spPr>
          <p:txBody>
            <a:bodyPr spcFirstLastPara="1" wrap="square" lIns="91425" tIns="45700" rIns="91425" bIns="45700" anchor="ctr" anchorCtr="0">
              <a:noAutofit/>
            </a:bodyPr>
            <a:lstStyle/>
            <a:p>
              <a:pPr algn="ctr"/>
              <a:endParaRPr sz="1050" dirty="0">
                <a:solidFill>
                  <a:schemeClr val="lt1"/>
                </a:solidFill>
                <a:latin typeface="Arial" panose="020B0604020202020204" pitchFamily="34" charset="0"/>
                <a:ea typeface="Calibri"/>
                <a:cs typeface="Arial" panose="020B0604020202020204" pitchFamily="34" charset="0"/>
                <a:sym typeface="Calibri"/>
              </a:endParaRPr>
            </a:p>
          </p:txBody>
        </p:sp>
        <p:sp>
          <p:nvSpPr>
            <p:cNvPr id="972" name="Google Shape;972;p154"/>
            <p:cNvSpPr txBox="1"/>
            <p:nvPr/>
          </p:nvSpPr>
          <p:spPr>
            <a:xfrm>
              <a:off x="7065098" y="3332622"/>
              <a:ext cx="1678800" cy="493800"/>
            </a:xfrm>
            <a:prstGeom prst="rect">
              <a:avLst/>
            </a:prstGeom>
            <a:noFill/>
            <a:ln>
              <a:noFill/>
            </a:ln>
          </p:spPr>
          <p:txBody>
            <a:bodyPr spcFirstLastPara="1" wrap="square" lIns="0" tIns="0" rIns="0" bIns="0" anchor="t" anchorCtr="0">
              <a:noAutofit/>
            </a:bodyPr>
            <a:lstStyle/>
            <a:p>
              <a:pPr algn="ctr">
                <a:lnSpc>
                  <a:spcPct val="90000"/>
                </a:lnSpc>
                <a:buClr>
                  <a:schemeClr val="dk1"/>
                </a:buClr>
                <a:buSzPts val="2700"/>
              </a:pPr>
              <a:r>
                <a:rPr lang="en" sz="4000" b="1">
                  <a:solidFill>
                    <a:schemeClr val="lt1"/>
                  </a:solidFill>
                  <a:latin typeface="Arial" panose="020B0604020202020204" pitchFamily="34" charset="0"/>
                  <a:cs typeface="Arial" panose="020B0604020202020204" pitchFamily="34" charset="0"/>
                </a:rPr>
                <a:t>1.3M</a:t>
              </a:r>
              <a:endParaRPr sz="4000" b="1">
                <a:solidFill>
                  <a:schemeClr val="lt1"/>
                </a:solidFill>
                <a:latin typeface="Arial" panose="020B0604020202020204" pitchFamily="34" charset="0"/>
                <a:cs typeface="Arial" panose="020B0604020202020204" pitchFamily="34" charset="0"/>
              </a:endParaRPr>
            </a:p>
          </p:txBody>
        </p:sp>
        <p:sp>
          <p:nvSpPr>
            <p:cNvPr id="973" name="Google Shape;973;p154"/>
            <p:cNvSpPr txBox="1"/>
            <p:nvPr/>
          </p:nvSpPr>
          <p:spPr>
            <a:xfrm>
              <a:off x="7065098" y="3749251"/>
              <a:ext cx="1694700" cy="215400"/>
            </a:xfrm>
            <a:prstGeom prst="rect">
              <a:avLst/>
            </a:prstGeom>
            <a:noFill/>
            <a:ln>
              <a:noFill/>
            </a:ln>
          </p:spPr>
          <p:txBody>
            <a:bodyPr spcFirstLastPara="1" wrap="square" lIns="91425" tIns="45700" rIns="91425" bIns="45700" anchor="t" anchorCtr="0">
              <a:noAutofit/>
            </a:bodyPr>
            <a:lstStyle/>
            <a:p>
              <a:pPr algn="ctr"/>
              <a:r>
                <a:rPr lang="en" sz="800">
                  <a:solidFill>
                    <a:schemeClr val="lt1"/>
                  </a:solidFill>
                  <a:latin typeface="Arial" panose="020B0604020202020204" pitchFamily="34" charset="0"/>
                  <a:cs typeface="Arial" panose="020B0604020202020204" pitchFamily="34" charset="0"/>
                </a:rPr>
                <a:t>UNIQUE VISITORS</a:t>
              </a:r>
              <a:endParaRPr sz="1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85708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1"/>
                                        </p:tgtEl>
                                        <p:attrNameLst>
                                          <p:attrName>style.visibility</p:attrName>
                                        </p:attrNameLst>
                                      </p:cBhvr>
                                      <p:to>
                                        <p:strVal val="visible"/>
                                      </p:to>
                                    </p:set>
                                    <p:animEffect transition="in" filter="fade">
                                      <p:cBhvr>
                                        <p:cTn id="7" dur="1000"/>
                                        <p:tgtEl>
                                          <p:spTgt spid="9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4"/>
                                        </p:tgtEl>
                                        <p:attrNameLst>
                                          <p:attrName>style.visibility</p:attrName>
                                        </p:attrNameLst>
                                      </p:cBhvr>
                                      <p:to>
                                        <p:strVal val="visible"/>
                                      </p:to>
                                    </p:set>
                                    <p:animEffect transition="in" filter="fade">
                                      <p:cBhvr>
                                        <p:cTn id="12" dur="1000"/>
                                        <p:tgtEl>
                                          <p:spTgt spid="9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7"/>
                                        </p:tgtEl>
                                        <p:attrNameLst>
                                          <p:attrName>style.visibility</p:attrName>
                                        </p:attrNameLst>
                                      </p:cBhvr>
                                      <p:to>
                                        <p:strVal val="visible"/>
                                      </p:to>
                                    </p:set>
                                    <p:animEffect transition="in" filter="fade">
                                      <p:cBhvr>
                                        <p:cTn id="17" dur="1000"/>
                                        <p:tgtEl>
                                          <p:spTgt spid="947"/>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950"/>
                                        </p:tgtEl>
                                        <p:attrNameLst>
                                          <p:attrName>style.visibility</p:attrName>
                                        </p:attrNameLst>
                                      </p:cBhvr>
                                      <p:to>
                                        <p:strVal val="visible"/>
                                      </p:to>
                                    </p:set>
                                    <p:animEffect transition="in" filter="fade">
                                      <p:cBhvr>
                                        <p:cTn id="21" dur="750"/>
                                        <p:tgtEl>
                                          <p:spTgt spid="950"/>
                                        </p:tgtEl>
                                      </p:cBhvr>
                                    </p:animEffect>
                                  </p:childTnLst>
                                </p:cTn>
                              </p:par>
                            </p:childTnLst>
                          </p:cTn>
                        </p:par>
                        <p:par>
                          <p:cTn id="22" fill="hold">
                            <p:stCondLst>
                              <p:cond delay="1750"/>
                            </p:stCondLst>
                            <p:childTnLst>
                              <p:par>
                                <p:cTn id="23" presetID="10" presetClass="entr" presetSubtype="0" fill="hold" nodeType="afterEffect">
                                  <p:stCondLst>
                                    <p:cond delay="0"/>
                                  </p:stCondLst>
                                  <p:childTnLst>
                                    <p:set>
                                      <p:cBhvr>
                                        <p:cTn id="24" dur="1" fill="hold">
                                          <p:stCondLst>
                                            <p:cond delay="0"/>
                                          </p:stCondLst>
                                        </p:cTn>
                                        <p:tgtEl>
                                          <p:spTgt spid="954"/>
                                        </p:tgtEl>
                                        <p:attrNameLst>
                                          <p:attrName>style.visibility</p:attrName>
                                        </p:attrNameLst>
                                      </p:cBhvr>
                                      <p:to>
                                        <p:strVal val="visible"/>
                                      </p:to>
                                    </p:set>
                                    <p:animEffect transition="in" filter="fade">
                                      <p:cBhvr>
                                        <p:cTn id="25" dur="750"/>
                                        <p:tgtEl>
                                          <p:spTgt spid="954"/>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958"/>
                                        </p:tgtEl>
                                        <p:attrNameLst>
                                          <p:attrName>style.visibility</p:attrName>
                                        </p:attrNameLst>
                                      </p:cBhvr>
                                      <p:to>
                                        <p:strVal val="visible"/>
                                      </p:to>
                                    </p:set>
                                    <p:animEffect transition="in" filter="fade">
                                      <p:cBhvr>
                                        <p:cTn id="29" dur="750"/>
                                        <p:tgtEl>
                                          <p:spTgt spid="958"/>
                                        </p:tgtEl>
                                      </p:cBhvr>
                                    </p:animEffect>
                                  </p:childTnLst>
                                </p:cTn>
                              </p:par>
                            </p:childTnLst>
                          </p:cTn>
                        </p:par>
                        <p:par>
                          <p:cTn id="30" fill="hold">
                            <p:stCondLst>
                              <p:cond delay="3250"/>
                            </p:stCondLst>
                            <p:childTnLst>
                              <p:par>
                                <p:cTn id="31" presetID="10" presetClass="entr" presetSubtype="0" fill="hold" nodeType="afterEffect">
                                  <p:stCondLst>
                                    <p:cond delay="0"/>
                                  </p:stCondLst>
                                  <p:childTnLst>
                                    <p:set>
                                      <p:cBhvr>
                                        <p:cTn id="32" dur="1" fill="hold">
                                          <p:stCondLst>
                                            <p:cond delay="0"/>
                                          </p:stCondLst>
                                        </p:cTn>
                                        <p:tgtEl>
                                          <p:spTgt spid="962"/>
                                        </p:tgtEl>
                                        <p:attrNameLst>
                                          <p:attrName>style.visibility</p:attrName>
                                        </p:attrNameLst>
                                      </p:cBhvr>
                                      <p:to>
                                        <p:strVal val="visible"/>
                                      </p:to>
                                    </p:set>
                                    <p:animEffect transition="in" filter="fade">
                                      <p:cBhvr>
                                        <p:cTn id="33" dur="750"/>
                                        <p:tgtEl>
                                          <p:spTgt spid="962"/>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966"/>
                                        </p:tgtEl>
                                        <p:attrNameLst>
                                          <p:attrName>style.visibility</p:attrName>
                                        </p:attrNameLst>
                                      </p:cBhvr>
                                      <p:to>
                                        <p:strVal val="visible"/>
                                      </p:to>
                                    </p:set>
                                    <p:animEffect transition="in" filter="fade">
                                      <p:cBhvr>
                                        <p:cTn id="37" dur="750"/>
                                        <p:tgtEl>
                                          <p:spTgt spid="966"/>
                                        </p:tgtEl>
                                      </p:cBhvr>
                                    </p:animEffect>
                                  </p:childTnLst>
                                </p:cTn>
                              </p:par>
                            </p:childTnLst>
                          </p:cTn>
                        </p:par>
                        <p:par>
                          <p:cTn id="38" fill="hold">
                            <p:stCondLst>
                              <p:cond delay="4750"/>
                            </p:stCondLst>
                            <p:childTnLst>
                              <p:par>
                                <p:cTn id="39" presetID="10" presetClass="entr" presetSubtype="0" fill="hold" nodeType="afterEffect">
                                  <p:stCondLst>
                                    <p:cond delay="0"/>
                                  </p:stCondLst>
                                  <p:childTnLst>
                                    <p:set>
                                      <p:cBhvr>
                                        <p:cTn id="40" dur="1" fill="hold">
                                          <p:stCondLst>
                                            <p:cond delay="0"/>
                                          </p:stCondLst>
                                        </p:cTn>
                                        <p:tgtEl>
                                          <p:spTgt spid="970"/>
                                        </p:tgtEl>
                                        <p:attrNameLst>
                                          <p:attrName>style.visibility</p:attrName>
                                        </p:attrNameLst>
                                      </p:cBhvr>
                                      <p:to>
                                        <p:strVal val="visible"/>
                                      </p:to>
                                    </p:set>
                                    <p:animEffect transition="in" filter="fade">
                                      <p:cBhvr>
                                        <p:cTn id="41" dur="750"/>
                                        <p:tgtEl>
                                          <p:spTgt spid="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AAE2"/>
        </a:solidFill>
        <a:effectLst/>
      </p:bgPr>
    </p:bg>
    <p:spTree>
      <p:nvGrpSpPr>
        <p:cNvPr id="1" name="Shape 47"/>
        <p:cNvGrpSpPr/>
        <p:nvPr/>
      </p:nvGrpSpPr>
      <p:grpSpPr>
        <a:xfrm>
          <a:off x="0" y="0"/>
          <a:ext cx="0" cy="0"/>
          <a:chOff x="0" y="0"/>
          <a:chExt cx="0" cy="0"/>
        </a:xfrm>
      </p:grpSpPr>
      <p:sp>
        <p:nvSpPr>
          <p:cNvPr id="48" name="Google Shape;48;p8"/>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2251" b="1" dirty="0">
              <a:solidFill>
                <a:srgbClr val="0681C4"/>
              </a:solidFill>
              <a:latin typeface="Arial"/>
              <a:ea typeface="Arial"/>
              <a:cs typeface="Arial"/>
              <a:sym typeface="Arial"/>
            </a:endParaRPr>
          </a:p>
        </p:txBody>
      </p:sp>
      <p:sp>
        <p:nvSpPr>
          <p:cNvPr id="49" name="Google Shape;49;p8"/>
          <p:cNvSpPr txBox="1"/>
          <p:nvPr/>
        </p:nvSpPr>
        <p:spPr>
          <a:xfrm>
            <a:off x="431800" y="1709375"/>
            <a:ext cx="7332000" cy="1402200"/>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None/>
            </a:pPr>
            <a:r>
              <a:rPr lang="en-US" sz="7000" b="1" dirty="0">
                <a:solidFill>
                  <a:schemeClr val="lt1"/>
                </a:solidFill>
              </a:rPr>
              <a:t>Overview</a:t>
            </a:r>
            <a:endParaRPr sz="7000" b="1" dirty="0">
              <a:solidFill>
                <a:schemeClr val="lt1"/>
              </a:solidFill>
              <a:latin typeface="Arial"/>
              <a:ea typeface="Arial"/>
              <a:cs typeface="Arial"/>
              <a:sym typeface="Arial"/>
            </a:endParaRPr>
          </a:p>
        </p:txBody>
      </p:sp>
      <p:sp>
        <p:nvSpPr>
          <p:cNvPr id="50" name="Google Shape;50;p8"/>
          <p:cNvSpPr txBox="1"/>
          <p:nvPr/>
        </p:nvSpPr>
        <p:spPr>
          <a:xfrm>
            <a:off x="431800" y="1001596"/>
            <a:ext cx="639916" cy="324464"/>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None/>
            </a:pPr>
            <a:r>
              <a:rPr lang="en-US" sz="3600" b="1" dirty="0">
                <a:solidFill>
                  <a:schemeClr val="lt1"/>
                </a:solidFill>
                <a:latin typeface="Arial"/>
                <a:ea typeface="Arial"/>
                <a:cs typeface="Arial"/>
                <a:sym typeface="Arial"/>
              </a:rPr>
              <a:t>01.</a:t>
            </a:r>
            <a:endParaRPr sz="3600" b="1" dirty="0">
              <a:solidFill>
                <a:schemeClr val="lt1"/>
              </a:solidFill>
              <a:latin typeface="Arial"/>
              <a:ea typeface="Arial"/>
              <a:cs typeface="Arial"/>
              <a:sym typeface="Arial"/>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8" name="Google Shape;2296;p333">
            <a:extLst>
              <a:ext uri="{FF2B5EF4-FFF2-40B4-BE49-F238E27FC236}">
                <a16:creationId xmlns:a16="http://schemas.microsoft.com/office/drawing/2014/main" id="{8C2C03D8-9E00-4D45-AF20-1552BE0B0F95}"/>
              </a:ext>
            </a:extLst>
          </p:cNvPr>
          <p:cNvSpPr txBox="1"/>
          <p:nvPr/>
        </p:nvSpPr>
        <p:spPr>
          <a:xfrm>
            <a:off x="167474" y="198573"/>
            <a:ext cx="4419357" cy="275299"/>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 sz="2000" b="1" dirty="0">
                <a:solidFill>
                  <a:schemeClr val="dk1"/>
                </a:solidFill>
                <a:latin typeface="Arial" panose="020B0604020202020204" pitchFamily="34" charset="0"/>
                <a:cs typeface="Arial" panose="020B0604020202020204" pitchFamily="34" charset="0"/>
              </a:rPr>
              <a:t>The Mexico Peace Index</a:t>
            </a:r>
            <a:endParaRPr sz="2000" b="1" cap="none" dirty="0">
              <a:solidFill>
                <a:schemeClr val="dk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7D316A49-F7F0-0145-9395-4ECCF4DAD829}"/>
              </a:ext>
            </a:extLst>
          </p:cNvPr>
          <p:cNvSpPr/>
          <p:nvPr/>
        </p:nvSpPr>
        <p:spPr>
          <a:xfrm>
            <a:off x="438799" y="1244997"/>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A2ADCCA-C5C6-9A4E-B1B6-212FCFDD2CAA}"/>
              </a:ext>
            </a:extLst>
          </p:cNvPr>
          <p:cNvSpPr/>
          <p:nvPr/>
        </p:nvSpPr>
        <p:spPr>
          <a:xfrm>
            <a:off x="2226500" y="1244997"/>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8660E92-BFCF-4B48-BA59-5494A733A265}"/>
              </a:ext>
            </a:extLst>
          </p:cNvPr>
          <p:cNvSpPr/>
          <p:nvPr/>
        </p:nvSpPr>
        <p:spPr>
          <a:xfrm>
            <a:off x="4014204" y="1244997"/>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0AB8E2C-FB05-D64D-AFA9-A676473934DA}"/>
              </a:ext>
            </a:extLst>
          </p:cNvPr>
          <p:cNvSpPr txBox="1"/>
          <p:nvPr/>
        </p:nvSpPr>
        <p:spPr>
          <a:xfrm>
            <a:off x="385213" y="2833607"/>
            <a:ext cx="1639374" cy="646331"/>
          </a:xfrm>
          <a:prstGeom prst="rect">
            <a:avLst/>
          </a:prstGeom>
          <a:noFill/>
        </p:spPr>
        <p:txBody>
          <a:bodyPr wrap="square" rtlCol="0">
            <a:spAutoFit/>
          </a:bodyPr>
          <a:lstStyle/>
          <a:p>
            <a:r>
              <a:rPr lang="en-US" sz="1200" dirty="0">
                <a:latin typeface="Arial" panose="020B0604020202020204" pitchFamily="34" charset="0"/>
                <a:ea typeface="Arial" charset="0"/>
                <a:cs typeface="Arial" panose="020B0604020202020204" pitchFamily="34" charset="0"/>
              </a:rPr>
              <a:t>Highlights issues of data quality and transparency</a:t>
            </a:r>
          </a:p>
        </p:txBody>
      </p:sp>
      <p:sp>
        <p:nvSpPr>
          <p:cNvPr id="25" name="Rectangle 24">
            <a:extLst>
              <a:ext uri="{FF2B5EF4-FFF2-40B4-BE49-F238E27FC236}">
                <a16:creationId xmlns:a16="http://schemas.microsoft.com/office/drawing/2014/main" id="{B1EB726C-BE2B-6C44-A840-B0524414BFD6}"/>
              </a:ext>
            </a:extLst>
          </p:cNvPr>
          <p:cNvSpPr/>
          <p:nvPr/>
        </p:nvSpPr>
        <p:spPr>
          <a:xfrm>
            <a:off x="438799" y="2692659"/>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5511A1E9-26C7-254C-A6C0-C8A3E1E11682}"/>
              </a:ext>
            </a:extLst>
          </p:cNvPr>
          <p:cNvSpPr/>
          <p:nvPr/>
        </p:nvSpPr>
        <p:spPr>
          <a:xfrm>
            <a:off x="2226500" y="2692659"/>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4BA3D23-19E0-AB4F-A4FB-C35494D45D5F}"/>
              </a:ext>
            </a:extLst>
          </p:cNvPr>
          <p:cNvSpPr/>
          <p:nvPr/>
        </p:nvSpPr>
        <p:spPr>
          <a:xfrm>
            <a:off x="4014204" y="2692659"/>
            <a:ext cx="1678655" cy="164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B668D303-1D4F-8C49-8BC1-3F204C193601}"/>
              </a:ext>
            </a:extLst>
          </p:cNvPr>
          <p:cNvGrpSpPr/>
          <p:nvPr/>
        </p:nvGrpSpPr>
        <p:grpSpPr>
          <a:xfrm>
            <a:off x="533302" y="1379947"/>
            <a:ext cx="1281977" cy="786103"/>
            <a:chOff x="541224" y="1253167"/>
            <a:chExt cx="1281977" cy="786103"/>
          </a:xfrm>
        </p:grpSpPr>
        <p:sp>
          <p:nvSpPr>
            <p:cNvPr id="29" name="Google Shape;2296;p333">
              <a:extLst>
                <a:ext uri="{FF2B5EF4-FFF2-40B4-BE49-F238E27FC236}">
                  <a16:creationId xmlns:a16="http://schemas.microsoft.com/office/drawing/2014/main" id="{35C1D975-945D-8E4D-9FD1-BE595DFECA81}"/>
                </a:ext>
              </a:extLst>
            </p:cNvPr>
            <p:cNvSpPr txBox="1"/>
            <p:nvPr/>
          </p:nvSpPr>
          <p:spPr>
            <a:xfrm>
              <a:off x="541224" y="1473884"/>
              <a:ext cx="1275860" cy="493924"/>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 sz="4000" b="1" kern="1200" spc="-300" dirty="0">
                  <a:solidFill>
                    <a:schemeClr val="tx1"/>
                  </a:solidFill>
                  <a:latin typeface="Arial Black" panose="020B0604020202020204" pitchFamily="34" charset="0"/>
                  <a:cs typeface="Arial Black" panose="020B0604020202020204" pitchFamily="34" charset="0"/>
                </a:rPr>
                <a:t>10</a:t>
              </a:r>
              <a:r>
                <a:rPr lang="en" sz="4000" b="1" kern="1200" spc="-300" baseline="30000" dirty="0">
                  <a:solidFill>
                    <a:schemeClr val="tx1"/>
                  </a:solidFill>
                  <a:latin typeface="Arial Black" panose="020B0604020202020204" pitchFamily="34" charset="0"/>
                  <a:cs typeface="Arial Black" panose="020B0604020202020204" pitchFamily="34" charset="0"/>
                </a:rPr>
                <a:t>th</a:t>
              </a:r>
              <a:endParaRPr sz="4000" b="1" kern="1200" cap="none" spc="-300" baseline="30000" dirty="0">
                <a:solidFill>
                  <a:schemeClr val="tx1"/>
                </a:solidFill>
                <a:latin typeface="Arial Black" panose="020B0604020202020204" pitchFamily="34" charset="0"/>
                <a:cs typeface="Arial Black" panose="020B0604020202020204" pitchFamily="34" charset="0"/>
              </a:endParaRPr>
            </a:p>
          </p:txBody>
        </p:sp>
        <p:sp>
          <p:nvSpPr>
            <p:cNvPr id="30" name="TextBox 29">
              <a:extLst>
                <a:ext uri="{FF2B5EF4-FFF2-40B4-BE49-F238E27FC236}">
                  <a16:creationId xmlns:a16="http://schemas.microsoft.com/office/drawing/2014/main" id="{90B07212-E0BD-C04D-B544-BF0B68A48B5D}"/>
                </a:ext>
              </a:extLst>
            </p:cNvPr>
            <p:cNvSpPr txBox="1"/>
            <p:nvPr/>
          </p:nvSpPr>
          <p:spPr>
            <a:xfrm>
              <a:off x="1247783" y="1762271"/>
              <a:ext cx="575418" cy="276999"/>
            </a:xfrm>
            <a:prstGeom prst="rect">
              <a:avLst/>
            </a:prstGeom>
            <a:noFill/>
          </p:spPr>
          <p:txBody>
            <a:bodyPr wrap="square" rtlCol="0">
              <a:spAutoFit/>
            </a:bodyPr>
            <a:lstStyle/>
            <a:p>
              <a:r>
                <a:rPr lang="en-US" sz="1200" dirty="0">
                  <a:latin typeface="Arial" panose="020B0604020202020204" pitchFamily="34" charset="0"/>
                  <a:ea typeface="Arial" charset="0"/>
                  <a:cs typeface="Arial" panose="020B0604020202020204" pitchFamily="34" charset="0"/>
                </a:rPr>
                <a:t>year</a:t>
              </a:r>
            </a:p>
          </p:txBody>
        </p:sp>
        <p:sp>
          <p:nvSpPr>
            <p:cNvPr id="31" name="TextBox 30">
              <a:extLst>
                <a:ext uri="{FF2B5EF4-FFF2-40B4-BE49-F238E27FC236}">
                  <a16:creationId xmlns:a16="http://schemas.microsoft.com/office/drawing/2014/main" id="{F02D6B8D-7902-C143-9ACD-5E15F627260D}"/>
                </a:ext>
              </a:extLst>
            </p:cNvPr>
            <p:cNvSpPr txBox="1"/>
            <p:nvPr/>
          </p:nvSpPr>
          <p:spPr>
            <a:xfrm>
              <a:off x="567713" y="1253167"/>
              <a:ext cx="972380" cy="215444"/>
            </a:xfrm>
            <a:prstGeom prst="rect">
              <a:avLst/>
            </a:prstGeom>
            <a:noFill/>
          </p:spPr>
          <p:txBody>
            <a:bodyPr wrap="none" lIns="0" tIns="0" rIns="0" bIns="0" rtlCol="0">
              <a:noAutofit/>
            </a:bodyPr>
            <a:lstStyle/>
            <a:p>
              <a:r>
                <a:rPr lang="en-US" sz="1200" dirty="0">
                  <a:latin typeface="Arial" panose="020B0604020202020204" pitchFamily="34" charset="0"/>
                  <a:ea typeface="Arial" charset="0"/>
                  <a:cs typeface="Arial" panose="020B0604020202020204" pitchFamily="34" charset="0"/>
                </a:rPr>
                <a:t>Now in its</a:t>
              </a:r>
            </a:p>
          </p:txBody>
        </p:sp>
      </p:grpSp>
      <p:grpSp>
        <p:nvGrpSpPr>
          <p:cNvPr id="32" name="Group 31">
            <a:extLst>
              <a:ext uri="{FF2B5EF4-FFF2-40B4-BE49-F238E27FC236}">
                <a16:creationId xmlns:a16="http://schemas.microsoft.com/office/drawing/2014/main" id="{80A3A7BC-C394-304A-B232-029B56E4D7C3}"/>
              </a:ext>
            </a:extLst>
          </p:cNvPr>
          <p:cNvGrpSpPr/>
          <p:nvPr/>
        </p:nvGrpSpPr>
        <p:grpSpPr>
          <a:xfrm>
            <a:off x="2377377" y="1168400"/>
            <a:ext cx="1391042" cy="1376934"/>
            <a:chOff x="2541054" y="1216017"/>
            <a:chExt cx="1391042" cy="1585254"/>
          </a:xfrm>
        </p:grpSpPr>
        <p:sp>
          <p:nvSpPr>
            <p:cNvPr id="33" name="TextBox 32">
              <a:extLst>
                <a:ext uri="{FF2B5EF4-FFF2-40B4-BE49-F238E27FC236}">
                  <a16:creationId xmlns:a16="http://schemas.microsoft.com/office/drawing/2014/main" id="{3A442C88-0A35-6648-A570-A394427FFFAC}"/>
                </a:ext>
              </a:extLst>
            </p:cNvPr>
            <p:cNvSpPr txBox="1"/>
            <p:nvPr/>
          </p:nvSpPr>
          <p:spPr>
            <a:xfrm>
              <a:off x="2541054" y="1216017"/>
              <a:ext cx="882608" cy="318907"/>
            </a:xfrm>
            <a:prstGeom prst="rect">
              <a:avLst/>
            </a:prstGeom>
            <a:noFill/>
          </p:spPr>
          <p:txBody>
            <a:bodyPr wrap="square" rtlCol="0">
              <a:spAutoFit/>
            </a:bodyPr>
            <a:lstStyle/>
            <a:p>
              <a:r>
                <a:rPr lang="en-US" sz="1200" dirty="0">
                  <a:latin typeface="Arial" panose="020B0604020202020204" pitchFamily="34" charset="0"/>
                  <a:ea typeface="Arial" charset="0"/>
                  <a:cs typeface="Arial" panose="020B0604020202020204" pitchFamily="34" charset="0"/>
                </a:rPr>
                <a:t>Ranks</a:t>
              </a:r>
            </a:p>
          </p:txBody>
        </p:sp>
        <p:sp>
          <p:nvSpPr>
            <p:cNvPr id="34" name="Google Shape;2296;p333">
              <a:extLst>
                <a:ext uri="{FF2B5EF4-FFF2-40B4-BE49-F238E27FC236}">
                  <a16:creationId xmlns:a16="http://schemas.microsoft.com/office/drawing/2014/main" id="{0B372A7B-1831-2846-8634-B90D168F31B3}"/>
                </a:ext>
              </a:extLst>
            </p:cNvPr>
            <p:cNvSpPr txBox="1"/>
            <p:nvPr/>
          </p:nvSpPr>
          <p:spPr>
            <a:xfrm>
              <a:off x="2541054" y="1547804"/>
              <a:ext cx="1309506" cy="493924"/>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 sz="4000" b="1" kern="1200" spc="-300" dirty="0">
                  <a:solidFill>
                    <a:schemeClr val="tx1"/>
                  </a:solidFill>
                  <a:latin typeface="Arial Black" panose="020B0604020202020204" pitchFamily="34" charset="0"/>
                  <a:cs typeface="Arial Black" panose="020B0604020202020204" pitchFamily="34" charset="0"/>
                </a:rPr>
                <a:t>32</a:t>
              </a:r>
              <a:endParaRPr sz="4000" b="1" kern="1200" cap="none" spc="-300" dirty="0">
                <a:solidFill>
                  <a:schemeClr val="tx1"/>
                </a:solidFill>
                <a:latin typeface="Arial Black" panose="020B0604020202020204" pitchFamily="34" charset="0"/>
                <a:cs typeface="Arial Black" panose="020B0604020202020204" pitchFamily="34" charset="0"/>
              </a:endParaRPr>
            </a:p>
          </p:txBody>
        </p:sp>
        <p:sp>
          <p:nvSpPr>
            <p:cNvPr id="35" name="TextBox 34">
              <a:extLst>
                <a:ext uri="{FF2B5EF4-FFF2-40B4-BE49-F238E27FC236}">
                  <a16:creationId xmlns:a16="http://schemas.microsoft.com/office/drawing/2014/main" id="{4455EF62-9E6F-C748-AF76-7220F26775F1}"/>
                </a:ext>
              </a:extLst>
            </p:cNvPr>
            <p:cNvSpPr txBox="1"/>
            <p:nvPr/>
          </p:nvSpPr>
          <p:spPr>
            <a:xfrm>
              <a:off x="2551779" y="2057155"/>
              <a:ext cx="1380317" cy="744116"/>
            </a:xfrm>
            <a:prstGeom prst="rect">
              <a:avLst/>
            </a:prstGeom>
            <a:noFill/>
          </p:spPr>
          <p:txBody>
            <a:bodyPr wrap="square" rtlCol="0">
              <a:spAutoFit/>
            </a:bodyPr>
            <a:lstStyle/>
            <a:p>
              <a:r>
                <a:rPr lang="en-US" sz="1200" dirty="0">
                  <a:latin typeface="Arial" panose="020B0604020202020204" pitchFamily="34" charset="0"/>
                  <a:ea typeface="Arial" charset="0"/>
                  <a:cs typeface="Arial" panose="020B0604020202020204" pitchFamily="34" charset="0"/>
                </a:rPr>
                <a:t>States according to their relative levels of peace</a:t>
              </a:r>
            </a:p>
          </p:txBody>
        </p:sp>
      </p:grpSp>
      <p:grpSp>
        <p:nvGrpSpPr>
          <p:cNvPr id="36" name="Group 35">
            <a:extLst>
              <a:ext uri="{FF2B5EF4-FFF2-40B4-BE49-F238E27FC236}">
                <a16:creationId xmlns:a16="http://schemas.microsoft.com/office/drawing/2014/main" id="{35B1302C-9C92-BC47-A808-A1EE1F32B54C}"/>
              </a:ext>
            </a:extLst>
          </p:cNvPr>
          <p:cNvGrpSpPr/>
          <p:nvPr/>
        </p:nvGrpSpPr>
        <p:grpSpPr>
          <a:xfrm>
            <a:off x="4156971" y="1166838"/>
            <a:ext cx="1461135" cy="1244141"/>
            <a:chOff x="441308" y="2902752"/>
            <a:chExt cx="1698998" cy="1244141"/>
          </a:xfrm>
        </p:grpSpPr>
        <p:sp>
          <p:nvSpPr>
            <p:cNvPr id="37" name="TextBox 36">
              <a:extLst>
                <a:ext uri="{FF2B5EF4-FFF2-40B4-BE49-F238E27FC236}">
                  <a16:creationId xmlns:a16="http://schemas.microsoft.com/office/drawing/2014/main" id="{123E9114-44D5-1847-9246-6841916122EF}"/>
                </a:ext>
              </a:extLst>
            </p:cNvPr>
            <p:cNvSpPr txBox="1"/>
            <p:nvPr/>
          </p:nvSpPr>
          <p:spPr>
            <a:xfrm>
              <a:off x="500503" y="2902752"/>
              <a:ext cx="882608" cy="276999"/>
            </a:xfrm>
            <a:prstGeom prst="rect">
              <a:avLst/>
            </a:prstGeom>
            <a:noFill/>
          </p:spPr>
          <p:txBody>
            <a:bodyPr wrap="square" rtlCol="0">
              <a:spAutoFit/>
            </a:bodyPr>
            <a:lstStyle/>
            <a:p>
              <a:r>
                <a:rPr lang="en-US" sz="1200" dirty="0">
                  <a:latin typeface="Arial" panose="020B0604020202020204" pitchFamily="34" charset="0"/>
                  <a:ea typeface="Arial" charset="0"/>
                  <a:cs typeface="Arial" panose="020B0604020202020204" pitchFamily="34" charset="0"/>
                </a:rPr>
                <a:t>Using</a:t>
              </a:r>
            </a:p>
          </p:txBody>
        </p:sp>
        <p:sp>
          <p:nvSpPr>
            <p:cNvPr id="38" name="Google Shape;2296;p333">
              <a:extLst>
                <a:ext uri="{FF2B5EF4-FFF2-40B4-BE49-F238E27FC236}">
                  <a16:creationId xmlns:a16="http://schemas.microsoft.com/office/drawing/2014/main" id="{B5A5870B-7BF1-5D44-A676-59B20F4BEE23}"/>
                </a:ext>
              </a:extLst>
            </p:cNvPr>
            <p:cNvSpPr txBox="1"/>
            <p:nvPr/>
          </p:nvSpPr>
          <p:spPr>
            <a:xfrm>
              <a:off x="562080" y="3191304"/>
              <a:ext cx="1107215" cy="493924"/>
            </a:xfrm>
            <a:prstGeom prst="rect">
              <a:avLst/>
            </a:prstGeom>
            <a:noFill/>
            <a:ln>
              <a:noFill/>
            </a:ln>
          </p:spPr>
          <p:txBody>
            <a:bodyPr spcFirstLastPara="1" wrap="square" lIns="0" tIns="0" rIns="0" bIns="0" anchor="t" anchorCtr="0">
              <a:noAutofit/>
            </a:bodyPr>
            <a:lstStyle/>
            <a:p>
              <a:pPr marL="0" marR="0" lvl="0" indent="0" rtl="0">
                <a:lnSpc>
                  <a:spcPct val="90000"/>
                </a:lnSpc>
                <a:spcBef>
                  <a:spcPts val="0"/>
                </a:spcBef>
                <a:spcAft>
                  <a:spcPts val="0"/>
                </a:spcAft>
                <a:buClr>
                  <a:schemeClr val="dk1"/>
                </a:buClr>
                <a:buSzPts val="2700"/>
                <a:buFont typeface="Arial"/>
                <a:buNone/>
              </a:pPr>
              <a:r>
                <a:rPr lang="en" sz="4000" b="1" kern="1200" spc="-250" dirty="0">
                  <a:solidFill>
                    <a:schemeClr val="tx1"/>
                  </a:solidFill>
                  <a:latin typeface="Arial Black" panose="020B0604020202020204" pitchFamily="34" charset="0"/>
                  <a:cs typeface="Arial Black" panose="020B0604020202020204" pitchFamily="34" charset="0"/>
                </a:rPr>
                <a:t>5</a:t>
              </a:r>
              <a:endParaRPr sz="4000" b="1" kern="1200" cap="none" spc="-250" dirty="0">
                <a:solidFill>
                  <a:schemeClr val="tx1"/>
                </a:solidFill>
                <a:latin typeface="Arial Black" panose="020B0604020202020204" pitchFamily="34" charset="0"/>
                <a:cs typeface="Arial Black" panose="020B0604020202020204" pitchFamily="34" charset="0"/>
              </a:endParaRPr>
            </a:p>
          </p:txBody>
        </p:sp>
        <p:sp>
          <p:nvSpPr>
            <p:cNvPr id="39" name="TextBox 38">
              <a:extLst>
                <a:ext uri="{FF2B5EF4-FFF2-40B4-BE49-F238E27FC236}">
                  <a16:creationId xmlns:a16="http://schemas.microsoft.com/office/drawing/2014/main" id="{DD0B5146-2023-434A-AFFA-218DF8ECF6E0}"/>
                </a:ext>
              </a:extLst>
            </p:cNvPr>
            <p:cNvSpPr txBox="1"/>
            <p:nvPr/>
          </p:nvSpPr>
          <p:spPr>
            <a:xfrm>
              <a:off x="441308" y="3685228"/>
              <a:ext cx="1698998" cy="461665"/>
            </a:xfrm>
            <a:prstGeom prst="rect">
              <a:avLst/>
            </a:prstGeom>
            <a:noFill/>
          </p:spPr>
          <p:txBody>
            <a:bodyPr wrap="square" rtlCol="0">
              <a:spAutoFit/>
            </a:bodyPr>
            <a:lstStyle/>
            <a:p>
              <a:r>
                <a:rPr lang="en-US" sz="1200" dirty="0">
                  <a:latin typeface="Arial" panose="020B0604020202020204" pitchFamily="34" charset="0"/>
                  <a:ea typeface="Arial" charset="0"/>
                  <a:cs typeface="Arial" panose="020B0604020202020204" pitchFamily="34" charset="0"/>
                </a:rPr>
                <a:t>Indicators weighed on a 1-5 scale</a:t>
              </a:r>
            </a:p>
          </p:txBody>
        </p:sp>
      </p:grpSp>
      <p:sp>
        <p:nvSpPr>
          <p:cNvPr id="40" name="TextBox 39">
            <a:extLst>
              <a:ext uri="{FF2B5EF4-FFF2-40B4-BE49-F238E27FC236}">
                <a16:creationId xmlns:a16="http://schemas.microsoft.com/office/drawing/2014/main" id="{94C908E5-0B48-BC4B-85D5-3686C7D0E312}"/>
              </a:ext>
            </a:extLst>
          </p:cNvPr>
          <p:cNvSpPr txBox="1"/>
          <p:nvPr/>
        </p:nvSpPr>
        <p:spPr>
          <a:xfrm>
            <a:off x="2257351" y="2833607"/>
            <a:ext cx="1639882" cy="1200329"/>
          </a:xfrm>
          <a:prstGeom prst="rect">
            <a:avLst/>
          </a:prstGeom>
          <a:noFill/>
        </p:spPr>
        <p:txBody>
          <a:bodyPr wrap="square" rtlCol="0">
            <a:spAutoFit/>
          </a:bodyPr>
          <a:lstStyle/>
          <a:p>
            <a:pPr lvl="0"/>
            <a:r>
              <a:rPr lang="en-US" sz="1200" dirty="0">
                <a:solidFill>
                  <a:schemeClr val="tx1"/>
                </a:solidFill>
                <a:latin typeface="Arial" panose="020B0604020202020204" pitchFamily="34" charset="0"/>
                <a:ea typeface="Arial" charset="0"/>
                <a:cs typeface="Arial" panose="020B0604020202020204" pitchFamily="34" charset="0"/>
              </a:rPr>
              <a:t>Associated research </a:t>
            </a:r>
            <a:r>
              <a:rPr lang="en-US" sz="1200" dirty="0">
                <a:solidFill>
                  <a:schemeClr val="tx1"/>
                </a:solidFill>
              </a:rPr>
              <a:t>on the drivers of peace in Mexico, Positive Peace and the Economic Impact of Violence </a:t>
            </a:r>
          </a:p>
        </p:txBody>
      </p:sp>
      <p:sp>
        <p:nvSpPr>
          <p:cNvPr id="41" name="TextBox 40">
            <a:extLst>
              <a:ext uri="{FF2B5EF4-FFF2-40B4-BE49-F238E27FC236}">
                <a16:creationId xmlns:a16="http://schemas.microsoft.com/office/drawing/2014/main" id="{AD11FF01-D971-5D49-AB40-B9398CA7D700}"/>
              </a:ext>
            </a:extLst>
          </p:cNvPr>
          <p:cNvSpPr txBox="1"/>
          <p:nvPr/>
        </p:nvSpPr>
        <p:spPr>
          <a:xfrm>
            <a:off x="4052977" y="2820625"/>
            <a:ext cx="1639882" cy="461665"/>
          </a:xfrm>
          <a:prstGeom prst="rect">
            <a:avLst/>
          </a:prstGeom>
          <a:noFill/>
        </p:spPr>
        <p:txBody>
          <a:bodyPr wrap="square" rtlCol="0">
            <a:spAutoFit/>
          </a:bodyPr>
          <a:lstStyle/>
          <a:p>
            <a:r>
              <a:rPr lang="en-US" sz="1200" dirty="0">
                <a:latin typeface="Arial" panose="020B0604020202020204" pitchFamily="34" charset="0"/>
                <a:ea typeface="Arial" charset="0"/>
                <a:cs typeface="Arial" panose="020B0604020202020204" pitchFamily="34" charset="0"/>
              </a:rPr>
              <a:t>Used by civil society and government </a:t>
            </a:r>
            <a:endParaRPr lang="en-US" sz="1200" b="1" dirty="0">
              <a:latin typeface="Arial" panose="020B0604020202020204" pitchFamily="34" charset="0"/>
              <a:ea typeface="Arial" charset="0"/>
              <a:cs typeface="Arial" panose="020B0604020202020204" pitchFamily="34" charset="0"/>
            </a:endParaRPr>
          </a:p>
        </p:txBody>
      </p:sp>
      <p:pic>
        <p:nvPicPr>
          <p:cNvPr id="4" name="Picture 3" descr="A picture containing chart&#10;&#10;Description automatically generated">
            <a:extLst>
              <a:ext uri="{FF2B5EF4-FFF2-40B4-BE49-F238E27FC236}">
                <a16:creationId xmlns:a16="http://schemas.microsoft.com/office/drawing/2014/main" id="{CDF73AFA-1573-0178-DDC3-18576EABD70F}"/>
              </a:ext>
            </a:extLst>
          </p:cNvPr>
          <p:cNvPicPr>
            <a:picLocks noChangeAspect="1"/>
          </p:cNvPicPr>
          <p:nvPr/>
        </p:nvPicPr>
        <p:blipFill rotWithShape="1">
          <a:blip r:embed="rId3"/>
          <a:srcRect l="29021" t="50872" r="13786"/>
          <a:stretch/>
        </p:blipFill>
        <p:spPr>
          <a:xfrm>
            <a:off x="5821032" y="2236788"/>
            <a:ext cx="2698704" cy="2318142"/>
          </a:xfrm>
          <a:prstGeom prst="rect">
            <a:avLst/>
          </a:prstGeom>
        </p:spPr>
      </p:pic>
      <p:grpSp>
        <p:nvGrpSpPr>
          <p:cNvPr id="6" name="Group 5">
            <a:extLst>
              <a:ext uri="{FF2B5EF4-FFF2-40B4-BE49-F238E27FC236}">
                <a16:creationId xmlns:a16="http://schemas.microsoft.com/office/drawing/2014/main" id="{9212E800-9D44-3D6C-0621-A75A93673FCD}"/>
              </a:ext>
            </a:extLst>
          </p:cNvPr>
          <p:cNvGrpSpPr/>
          <p:nvPr/>
        </p:nvGrpSpPr>
        <p:grpSpPr>
          <a:xfrm>
            <a:off x="396217" y="1144098"/>
            <a:ext cx="5257829" cy="3193911"/>
            <a:chOff x="403529" y="184726"/>
            <a:chExt cx="7003252" cy="4254182"/>
          </a:xfrm>
        </p:grpSpPr>
        <p:cxnSp>
          <p:nvCxnSpPr>
            <p:cNvPr id="2" name="Straight Connector 1">
              <a:extLst>
                <a:ext uri="{FF2B5EF4-FFF2-40B4-BE49-F238E27FC236}">
                  <a16:creationId xmlns:a16="http://schemas.microsoft.com/office/drawing/2014/main" id="{3D66B164-869E-5196-C5E5-134D8EB3B558}"/>
                </a:ext>
              </a:extLst>
            </p:cNvPr>
            <p:cNvCxnSpPr>
              <a:cxnSpLocks/>
            </p:cNvCxnSpPr>
            <p:nvPr/>
          </p:nvCxnSpPr>
          <p:spPr>
            <a:xfrm flipV="1">
              <a:off x="2770088" y="184727"/>
              <a:ext cx="0" cy="4254180"/>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B7AA6AF-42BE-53D7-EEA6-18BE6EBFE512}"/>
                </a:ext>
              </a:extLst>
            </p:cNvPr>
            <p:cNvCxnSpPr>
              <a:cxnSpLocks/>
            </p:cNvCxnSpPr>
            <p:nvPr/>
          </p:nvCxnSpPr>
          <p:spPr>
            <a:xfrm flipV="1">
              <a:off x="5080184" y="184726"/>
              <a:ext cx="0" cy="4254182"/>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1287DB3-4B3E-4A3B-89B9-9E279AFC0EC3}"/>
                </a:ext>
              </a:extLst>
            </p:cNvPr>
            <p:cNvCxnSpPr>
              <a:cxnSpLocks/>
            </p:cNvCxnSpPr>
            <p:nvPr/>
          </p:nvCxnSpPr>
          <p:spPr>
            <a:xfrm flipH="1">
              <a:off x="403529" y="2251365"/>
              <a:ext cx="7003252" cy="0"/>
            </a:xfrm>
            <a:prstGeom prst="line">
              <a:avLst/>
            </a:prstGeom>
            <a:ln w="25400" cmpd="sng">
              <a:solidFill>
                <a:srgbClr val="14314F"/>
              </a:solidFill>
              <a:prstDash val="solid"/>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95472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1"/>
          <p:cNvSpPr txBox="1"/>
          <p:nvPr/>
        </p:nvSpPr>
        <p:spPr>
          <a:xfrm>
            <a:off x="167474" y="198573"/>
            <a:ext cx="44193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Key Findings</a:t>
            </a:r>
            <a:endParaRPr sz="2000" b="1" cap="none" dirty="0">
              <a:solidFill>
                <a:schemeClr val="dk1"/>
              </a:solidFill>
              <a:latin typeface="Arial"/>
              <a:ea typeface="Arial"/>
              <a:cs typeface="Arial"/>
              <a:sym typeface="Arial"/>
            </a:endParaRPr>
          </a:p>
        </p:txBody>
      </p:sp>
      <p:sp>
        <p:nvSpPr>
          <p:cNvPr id="92" name="Google Shape;92;p11"/>
          <p:cNvSpPr txBox="1"/>
          <p:nvPr/>
        </p:nvSpPr>
        <p:spPr>
          <a:xfrm>
            <a:off x="679701" y="709650"/>
            <a:ext cx="7184139" cy="458762"/>
          </a:xfrm>
          <a:prstGeom prst="rect">
            <a:avLst/>
          </a:prstGeom>
          <a:noFill/>
          <a:ln>
            <a:noFill/>
          </a:ln>
        </p:spPr>
        <p:txBody>
          <a:bodyPr spcFirstLastPara="1" wrap="square" lIns="68600" tIns="34300" rIns="68600" bIns="34300" anchor="t" anchorCtr="0">
            <a:noAutofit/>
          </a:bodyPr>
          <a:lstStyle/>
          <a:p>
            <a:pPr lvl="0"/>
            <a:r>
              <a:rPr lang="en-US" dirty="0"/>
              <a:t>In 2022, peacefulness in Mexico improved by 0.9 percent. This was the third consecutive year of improvement following sharp deteriorations in peacefulness from 2015 to 2019. </a:t>
            </a:r>
            <a:endParaRPr dirty="0"/>
          </a:p>
        </p:txBody>
      </p:sp>
      <p:grpSp>
        <p:nvGrpSpPr>
          <p:cNvPr id="100" name="Google Shape;100;p11"/>
          <p:cNvGrpSpPr/>
          <p:nvPr/>
        </p:nvGrpSpPr>
        <p:grpSpPr>
          <a:xfrm>
            <a:off x="500897" y="3867364"/>
            <a:ext cx="6919504" cy="577200"/>
            <a:chOff x="461147" y="3342107"/>
            <a:chExt cx="6919504" cy="577200"/>
          </a:xfrm>
        </p:grpSpPr>
        <p:sp>
          <p:nvSpPr>
            <p:cNvPr id="101" name="Google Shape;101;p11"/>
            <p:cNvSpPr txBox="1"/>
            <p:nvPr/>
          </p:nvSpPr>
          <p:spPr>
            <a:xfrm>
              <a:off x="639951" y="3342107"/>
              <a:ext cx="6740700" cy="577200"/>
            </a:xfrm>
            <a:prstGeom prst="rect">
              <a:avLst/>
            </a:prstGeom>
            <a:noFill/>
            <a:ln>
              <a:noFill/>
            </a:ln>
          </p:spPr>
          <p:txBody>
            <a:bodyPr spcFirstLastPara="1" wrap="square" lIns="68600" tIns="34300" rIns="68600" bIns="34300" anchor="t" anchorCtr="0">
              <a:noAutofit/>
            </a:bodyPr>
            <a:lstStyle/>
            <a:p>
              <a:pPr lvl="0"/>
              <a:r>
                <a:rPr lang="en-US" dirty="0"/>
                <a:t>The economic impact of violence in Mexico was 4.6 trillion pesos (US$230 billion) in 2022, equivalent to 18.3 percent of the country's GDP.</a:t>
              </a:r>
              <a:endParaRPr lang="en-AU" dirty="0"/>
            </a:p>
          </p:txBody>
        </p:sp>
        <p:pic>
          <p:nvPicPr>
            <p:cNvPr id="102" name="Google Shape;102;p11"/>
            <p:cNvPicPr preferRelativeResize="0"/>
            <p:nvPr/>
          </p:nvPicPr>
          <p:blipFill rotWithShape="1">
            <a:blip r:embed="rId3">
              <a:alphaModFix/>
            </a:blip>
            <a:srcRect/>
            <a:stretch/>
          </p:blipFill>
          <p:spPr>
            <a:xfrm>
              <a:off x="461147" y="3388273"/>
              <a:ext cx="120822" cy="191173"/>
            </a:xfrm>
            <a:prstGeom prst="rect">
              <a:avLst/>
            </a:prstGeom>
            <a:noFill/>
            <a:ln>
              <a:noFill/>
            </a:ln>
          </p:spPr>
        </p:pic>
      </p:grpSp>
      <p:sp>
        <p:nvSpPr>
          <p:cNvPr id="104" name="Google Shape;104;p11"/>
          <p:cNvSpPr txBox="1"/>
          <p:nvPr/>
        </p:nvSpPr>
        <p:spPr>
          <a:xfrm>
            <a:off x="630615" y="3090408"/>
            <a:ext cx="7774719" cy="600300"/>
          </a:xfrm>
          <a:prstGeom prst="rect">
            <a:avLst/>
          </a:prstGeom>
          <a:noFill/>
          <a:ln>
            <a:noFill/>
          </a:ln>
        </p:spPr>
        <p:txBody>
          <a:bodyPr spcFirstLastPara="1" wrap="square" lIns="91425" tIns="45700" rIns="91425" bIns="45700" anchor="t" anchorCtr="0">
            <a:noAutofit/>
          </a:bodyPr>
          <a:lstStyle/>
          <a:p>
            <a:pPr lvl="0">
              <a:lnSpc>
                <a:spcPct val="107916"/>
              </a:lnSpc>
            </a:pPr>
            <a:r>
              <a:rPr lang="en-US" dirty="0"/>
              <a:t>Organized crime continues to drive high levels of homicide in Mexico. The states that recorded the largest deteriorations in their homicide rates were home to ongoing conflicts between cartels.</a:t>
            </a:r>
            <a:endParaRPr dirty="0">
              <a:solidFill>
                <a:srgbClr val="0B1107"/>
              </a:solidFill>
            </a:endParaRPr>
          </a:p>
        </p:txBody>
      </p:sp>
      <p:sp>
        <p:nvSpPr>
          <p:cNvPr id="25" name="Google Shape;104;p11"/>
          <p:cNvSpPr txBox="1"/>
          <p:nvPr/>
        </p:nvSpPr>
        <p:spPr>
          <a:xfrm>
            <a:off x="636122" y="2313452"/>
            <a:ext cx="7503240" cy="600300"/>
          </a:xfrm>
          <a:prstGeom prst="rect">
            <a:avLst/>
          </a:prstGeom>
          <a:noFill/>
          <a:ln>
            <a:noFill/>
          </a:ln>
        </p:spPr>
        <p:txBody>
          <a:bodyPr spcFirstLastPara="1" wrap="square" lIns="91425" tIns="45700" rIns="91425" bIns="45700" anchor="t" anchorCtr="0">
            <a:noAutofit/>
          </a:bodyPr>
          <a:lstStyle/>
          <a:p>
            <a:pPr lvl="0"/>
            <a:r>
              <a:rPr lang="en-US" dirty="0"/>
              <a:t>Despite these improvements, the homicide rate remains high, at 24.5 deaths per 100,000 people, resulting in about 32,000 victims. This equates to approximately 87 killings per day.</a:t>
            </a:r>
            <a:endParaRPr lang="en-AU" dirty="0"/>
          </a:p>
        </p:txBody>
      </p:sp>
      <p:grpSp>
        <p:nvGrpSpPr>
          <p:cNvPr id="27" name="Google Shape;94;p11"/>
          <p:cNvGrpSpPr/>
          <p:nvPr/>
        </p:nvGrpSpPr>
        <p:grpSpPr>
          <a:xfrm>
            <a:off x="515300" y="1428910"/>
            <a:ext cx="7190815" cy="458700"/>
            <a:chOff x="475550" y="2581951"/>
            <a:chExt cx="7190815" cy="458700"/>
          </a:xfrm>
        </p:grpSpPr>
        <p:sp>
          <p:nvSpPr>
            <p:cNvPr id="28" name="Google Shape;95;p11"/>
            <p:cNvSpPr txBox="1"/>
            <p:nvPr/>
          </p:nvSpPr>
          <p:spPr>
            <a:xfrm>
              <a:off x="590865" y="2581951"/>
              <a:ext cx="7075500" cy="458700"/>
            </a:xfrm>
            <a:prstGeom prst="rect">
              <a:avLst/>
            </a:prstGeom>
            <a:noFill/>
            <a:ln>
              <a:noFill/>
            </a:ln>
          </p:spPr>
          <p:txBody>
            <a:bodyPr spcFirstLastPara="1" wrap="square" lIns="68600" tIns="34300" rIns="68600" bIns="34300" anchor="t" anchorCtr="0">
              <a:noAutofit/>
            </a:bodyPr>
            <a:lstStyle/>
            <a:p>
              <a:pPr lvl="0"/>
              <a:r>
                <a:rPr lang="en-US" dirty="0"/>
                <a:t>The improvement in 2022 was driven by a sizable reduction in homicides, with the national rate falling by 7.9 percent, the largest drop since at least 2015. </a:t>
              </a:r>
              <a:endParaRPr lang="en-AU" dirty="0"/>
            </a:p>
          </p:txBody>
        </p:sp>
        <p:pic>
          <p:nvPicPr>
            <p:cNvPr id="29" name="Google Shape;96;p11"/>
            <p:cNvPicPr preferRelativeResize="0"/>
            <p:nvPr/>
          </p:nvPicPr>
          <p:blipFill rotWithShape="1">
            <a:blip r:embed="rId3">
              <a:alphaModFix/>
            </a:blip>
            <a:srcRect/>
            <a:stretch/>
          </p:blipFill>
          <p:spPr>
            <a:xfrm>
              <a:off x="475550" y="2636456"/>
              <a:ext cx="120822" cy="191173"/>
            </a:xfrm>
            <a:prstGeom prst="rect">
              <a:avLst/>
            </a:prstGeom>
            <a:noFill/>
            <a:ln>
              <a:noFill/>
            </a:ln>
          </p:spPr>
        </p:pic>
      </p:grpSp>
      <p:pic>
        <p:nvPicPr>
          <p:cNvPr id="2" name="Google Shape;96;p11">
            <a:extLst>
              <a:ext uri="{FF2B5EF4-FFF2-40B4-BE49-F238E27FC236}">
                <a16:creationId xmlns:a16="http://schemas.microsoft.com/office/drawing/2014/main" id="{135795BA-ADBC-8F28-C353-954428793262}"/>
              </a:ext>
            </a:extLst>
          </p:cNvPr>
          <p:cNvPicPr preferRelativeResize="0"/>
          <p:nvPr/>
        </p:nvPicPr>
        <p:blipFill rotWithShape="1">
          <a:blip r:embed="rId3">
            <a:alphaModFix/>
          </a:blip>
          <a:srcRect/>
          <a:stretch/>
        </p:blipFill>
        <p:spPr>
          <a:xfrm>
            <a:off x="503997" y="774914"/>
            <a:ext cx="120822" cy="191173"/>
          </a:xfrm>
          <a:prstGeom prst="rect">
            <a:avLst/>
          </a:prstGeom>
          <a:noFill/>
          <a:ln>
            <a:noFill/>
          </a:ln>
        </p:spPr>
      </p:pic>
      <p:pic>
        <p:nvPicPr>
          <p:cNvPr id="3" name="Google Shape;96;p11">
            <a:extLst>
              <a:ext uri="{FF2B5EF4-FFF2-40B4-BE49-F238E27FC236}">
                <a16:creationId xmlns:a16="http://schemas.microsoft.com/office/drawing/2014/main" id="{89CFA9F6-CF77-9C0E-8056-339B02DB9A38}"/>
              </a:ext>
            </a:extLst>
          </p:cNvPr>
          <p:cNvPicPr preferRelativeResize="0"/>
          <p:nvPr/>
        </p:nvPicPr>
        <p:blipFill rotWithShape="1">
          <a:blip r:embed="rId3">
            <a:alphaModFix/>
          </a:blip>
          <a:srcRect/>
          <a:stretch/>
        </p:blipFill>
        <p:spPr>
          <a:xfrm>
            <a:off x="509793" y="2350433"/>
            <a:ext cx="120822" cy="191173"/>
          </a:xfrm>
          <a:prstGeom prst="rect">
            <a:avLst/>
          </a:prstGeom>
          <a:noFill/>
          <a:ln>
            <a:noFill/>
          </a:ln>
        </p:spPr>
      </p:pic>
      <p:pic>
        <p:nvPicPr>
          <p:cNvPr id="4" name="Google Shape;96;p11">
            <a:extLst>
              <a:ext uri="{FF2B5EF4-FFF2-40B4-BE49-F238E27FC236}">
                <a16:creationId xmlns:a16="http://schemas.microsoft.com/office/drawing/2014/main" id="{BB4B1D97-5DBF-4CE7-E323-EC4A69E076F0}"/>
              </a:ext>
            </a:extLst>
          </p:cNvPr>
          <p:cNvPicPr preferRelativeResize="0"/>
          <p:nvPr/>
        </p:nvPicPr>
        <p:blipFill rotWithShape="1">
          <a:blip r:embed="rId3">
            <a:alphaModFix/>
          </a:blip>
          <a:srcRect/>
          <a:stretch/>
        </p:blipFill>
        <p:spPr>
          <a:xfrm>
            <a:off x="503997" y="3131223"/>
            <a:ext cx="120822" cy="191173"/>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1000"/>
                                        <p:tgtEl>
                                          <p:spTgt spid="100"/>
                                        </p:tgtEl>
                                      </p:cBhvr>
                                    </p:animEffect>
                                    <p:anim calcmode="lin" valueType="num">
                                      <p:cBhvr>
                                        <p:cTn id="15" dur="1000" fill="hold"/>
                                        <p:tgtEl>
                                          <p:spTgt spid="100"/>
                                        </p:tgtEl>
                                        <p:attrNameLst>
                                          <p:attrName>ppt_x</p:attrName>
                                        </p:attrNameLst>
                                      </p:cBhvr>
                                      <p:tavLst>
                                        <p:tav tm="0">
                                          <p:val>
                                            <p:strVal val="#ppt_x"/>
                                          </p:val>
                                        </p:tav>
                                        <p:tav tm="100000">
                                          <p:val>
                                            <p:strVal val="#ppt_x"/>
                                          </p:val>
                                        </p:tav>
                                      </p:tavLst>
                                    </p:anim>
                                    <p:anim calcmode="lin" valueType="num">
                                      <p:cBhvr>
                                        <p:cTn id="16"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AAE2"/>
        </a:solidFill>
        <a:effectLst/>
      </p:bgPr>
    </p:bg>
    <p:spTree>
      <p:nvGrpSpPr>
        <p:cNvPr id="1" name="Shape 112"/>
        <p:cNvGrpSpPr/>
        <p:nvPr/>
      </p:nvGrpSpPr>
      <p:grpSpPr>
        <a:xfrm>
          <a:off x="0" y="0"/>
          <a:ext cx="0" cy="0"/>
          <a:chOff x="0" y="0"/>
          <a:chExt cx="0" cy="0"/>
        </a:xfrm>
      </p:grpSpPr>
      <p:sp>
        <p:nvSpPr>
          <p:cNvPr id="113" name="Google Shape;113;p12"/>
          <p:cNvSpPr txBox="1"/>
          <p:nvPr/>
        </p:nvSpPr>
        <p:spPr>
          <a:xfrm>
            <a:off x="131000" y="1298830"/>
            <a:ext cx="5585400" cy="565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endParaRPr sz="2251" b="1" dirty="0">
              <a:solidFill>
                <a:srgbClr val="0681C4"/>
              </a:solidFill>
              <a:latin typeface="Arial"/>
              <a:ea typeface="Arial"/>
              <a:cs typeface="Arial"/>
              <a:sym typeface="Arial"/>
            </a:endParaRPr>
          </a:p>
        </p:txBody>
      </p:sp>
      <p:sp>
        <p:nvSpPr>
          <p:cNvPr id="114" name="Google Shape;114;p12"/>
          <p:cNvSpPr txBox="1"/>
          <p:nvPr/>
        </p:nvSpPr>
        <p:spPr>
          <a:xfrm>
            <a:off x="431800" y="1296625"/>
            <a:ext cx="8375316" cy="1390428"/>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None/>
            </a:pPr>
            <a:r>
              <a:rPr lang="en-US" sz="7000" b="1" spc="-300" dirty="0">
                <a:solidFill>
                  <a:schemeClr val="lt1"/>
                </a:solidFill>
              </a:rPr>
              <a:t>Results &amp;</a:t>
            </a:r>
          </a:p>
          <a:p>
            <a:pPr marL="0" marR="0" lvl="0" indent="0" algn="l" rtl="0">
              <a:lnSpc>
                <a:spcPct val="70000"/>
              </a:lnSpc>
              <a:spcBef>
                <a:spcPts val="0"/>
              </a:spcBef>
              <a:spcAft>
                <a:spcPts val="0"/>
              </a:spcAft>
              <a:buNone/>
            </a:pPr>
            <a:r>
              <a:rPr lang="en-US" sz="7000" b="1" spc="-300" dirty="0">
                <a:solidFill>
                  <a:schemeClr val="lt1"/>
                </a:solidFill>
              </a:rPr>
              <a:t>Eight-Year Trends</a:t>
            </a:r>
            <a:endParaRPr sz="7000" b="1" spc="-300" dirty="0">
              <a:solidFill>
                <a:schemeClr val="lt1"/>
              </a:solidFill>
              <a:sym typeface="Arial"/>
            </a:endParaRPr>
          </a:p>
        </p:txBody>
      </p:sp>
      <p:sp>
        <p:nvSpPr>
          <p:cNvPr id="115" name="Google Shape;115;p12"/>
          <p:cNvSpPr txBox="1"/>
          <p:nvPr/>
        </p:nvSpPr>
        <p:spPr>
          <a:xfrm>
            <a:off x="431800" y="874596"/>
            <a:ext cx="639900" cy="324600"/>
          </a:xfrm>
          <a:prstGeom prst="rect">
            <a:avLst/>
          </a:prstGeom>
          <a:noFill/>
          <a:ln>
            <a:noFill/>
          </a:ln>
        </p:spPr>
        <p:txBody>
          <a:bodyPr spcFirstLastPara="1" wrap="square" lIns="0" tIns="0" rIns="0" bIns="0" anchor="t" anchorCtr="0">
            <a:noAutofit/>
          </a:bodyPr>
          <a:lstStyle/>
          <a:p>
            <a:pPr marL="0" marR="0" lvl="0" indent="0" algn="l" rtl="0">
              <a:lnSpc>
                <a:spcPct val="70000"/>
              </a:lnSpc>
              <a:spcBef>
                <a:spcPts val="0"/>
              </a:spcBef>
              <a:spcAft>
                <a:spcPts val="0"/>
              </a:spcAft>
              <a:buNone/>
            </a:pPr>
            <a:r>
              <a:rPr lang="en-US" sz="3600" b="1" dirty="0">
                <a:solidFill>
                  <a:schemeClr val="lt1"/>
                </a:solidFill>
                <a:latin typeface="Arial"/>
                <a:ea typeface="Arial"/>
                <a:cs typeface="Arial"/>
                <a:sym typeface="Arial"/>
              </a:rPr>
              <a:t>0</a:t>
            </a:r>
            <a:r>
              <a:rPr lang="en-US" sz="3600" b="1" dirty="0">
                <a:solidFill>
                  <a:schemeClr val="lt1"/>
                </a:solidFill>
              </a:rPr>
              <a:t>2</a:t>
            </a:r>
            <a:r>
              <a:rPr lang="en-US" sz="3600" b="1" dirty="0">
                <a:solidFill>
                  <a:schemeClr val="lt1"/>
                </a:solidFill>
                <a:latin typeface="Arial"/>
                <a:ea typeface="Arial"/>
                <a:cs typeface="Arial"/>
                <a:sym typeface="Arial"/>
              </a:rPr>
              <a:t>.</a:t>
            </a:r>
            <a:endParaRPr sz="3600" b="1" dirty="0">
              <a:solidFill>
                <a:schemeClr val="lt1"/>
              </a:solidFill>
              <a:latin typeface="Arial"/>
              <a:ea typeface="Arial"/>
              <a:cs typeface="Arial"/>
              <a:sym typeface="Arial"/>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3"/>
          <p:cNvSpPr txBox="1"/>
          <p:nvPr/>
        </p:nvSpPr>
        <p:spPr>
          <a:xfrm>
            <a:off x="167475" y="198575"/>
            <a:ext cx="5585100" cy="2754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700"/>
              <a:buFont typeface="Arial"/>
              <a:buNone/>
            </a:pPr>
            <a:r>
              <a:rPr lang="en-US" sz="2000" b="1" dirty="0">
                <a:solidFill>
                  <a:schemeClr val="dk1"/>
                </a:solidFill>
              </a:rPr>
              <a:t>Changes in Peacefulness by Indicator, 2022</a:t>
            </a:r>
            <a:endParaRPr sz="2000" b="1" cap="none" dirty="0">
              <a:solidFill>
                <a:schemeClr val="dk1"/>
              </a:solidFill>
              <a:latin typeface="Arial"/>
              <a:ea typeface="Arial"/>
              <a:cs typeface="Arial"/>
              <a:sym typeface="Arial"/>
            </a:endParaRPr>
          </a:p>
        </p:txBody>
      </p:sp>
      <p:grpSp>
        <p:nvGrpSpPr>
          <p:cNvPr id="121" name="Google Shape;121;p13"/>
          <p:cNvGrpSpPr/>
          <p:nvPr/>
        </p:nvGrpSpPr>
        <p:grpSpPr>
          <a:xfrm>
            <a:off x="362205" y="2942513"/>
            <a:ext cx="3099645" cy="1276054"/>
            <a:chOff x="3417099" y="4182750"/>
            <a:chExt cx="2943074" cy="1276054"/>
          </a:xfrm>
        </p:grpSpPr>
        <p:sp>
          <p:nvSpPr>
            <p:cNvPr id="122" name="Google Shape;122;p13"/>
            <p:cNvSpPr txBox="1"/>
            <p:nvPr/>
          </p:nvSpPr>
          <p:spPr>
            <a:xfrm>
              <a:off x="3626573" y="4182750"/>
              <a:ext cx="2733600" cy="1276054"/>
            </a:xfrm>
            <a:prstGeom prst="rect">
              <a:avLst/>
            </a:prstGeom>
            <a:noFill/>
            <a:ln>
              <a:noFill/>
            </a:ln>
          </p:spPr>
          <p:txBody>
            <a:bodyPr spcFirstLastPara="1" wrap="square" lIns="68600" tIns="34300" rIns="68600" bIns="34300" anchor="t" anchorCtr="0">
              <a:noAutofit/>
            </a:bodyPr>
            <a:lstStyle/>
            <a:p>
              <a:pPr marL="0" lvl="0" indent="0" rtl="0">
                <a:lnSpc>
                  <a:spcPct val="100000"/>
                </a:lnSpc>
                <a:spcBef>
                  <a:spcPts val="0"/>
                </a:spcBef>
                <a:spcAft>
                  <a:spcPts val="0"/>
                </a:spcAft>
                <a:buNone/>
              </a:pPr>
              <a:r>
                <a:rPr lang="en-US" dirty="0">
                  <a:solidFill>
                    <a:schemeClr val="dk1"/>
                  </a:solidFill>
                </a:rPr>
                <a:t>The </a:t>
              </a:r>
              <a:r>
                <a:rPr lang="en-US" i="1" dirty="0">
                  <a:solidFill>
                    <a:schemeClr val="dk1"/>
                  </a:solidFill>
                </a:rPr>
                <a:t>organized crime</a:t>
              </a:r>
              <a:r>
                <a:rPr lang="en-US" dirty="0">
                  <a:solidFill>
                    <a:schemeClr val="dk1"/>
                  </a:solidFill>
                </a:rPr>
                <a:t> and </a:t>
              </a:r>
              <a:r>
                <a:rPr lang="en-US" i="1" dirty="0">
                  <a:solidFill>
                    <a:schemeClr val="dk1"/>
                  </a:solidFill>
                </a:rPr>
                <a:t>violent crime</a:t>
              </a:r>
              <a:r>
                <a:rPr lang="en-US" dirty="0">
                  <a:solidFill>
                    <a:schemeClr val="dk1"/>
                  </a:solidFill>
                </a:rPr>
                <a:t> indicators deteriorated, driven by rising rates of extortion, sexual assault, family violence, and retail drug crimes.</a:t>
              </a:r>
              <a:endParaRPr i="1" dirty="0"/>
            </a:p>
          </p:txBody>
        </p:sp>
        <p:pic>
          <p:nvPicPr>
            <p:cNvPr id="123" name="Google Shape;123;p13"/>
            <p:cNvPicPr preferRelativeResize="0"/>
            <p:nvPr/>
          </p:nvPicPr>
          <p:blipFill rotWithShape="1">
            <a:blip r:embed="rId3">
              <a:alphaModFix/>
            </a:blip>
            <a:srcRect/>
            <a:stretch/>
          </p:blipFill>
          <p:spPr>
            <a:xfrm>
              <a:off x="3417099" y="4255691"/>
              <a:ext cx="130423" cy="191173"/>
            </a:xfrm>
            <a:prstGeom prst="rect">
              <a:avLst/>
            </a:prstGeom>
            <a:noFill/>
            <a:ln>
              <a:noFill/>
            </a:ln>
          </p:spPr>
        </p:pic>
      </p:grpSp>
      <p:grpSp>
        <p:nvGrpSpPr>
          <p:cNvPr id="124" name="Google Shape;124;p13"/>
          <p:cNvGrpSpPr/>
          <p:nvPr/>
        </p:nvGrpSpPr>
        <p:grpSpPr>
          <a:xfrm>
            <a:off x="362205" y="1793964"/>
            <a:ext cx="3485551" cy="736828"/>
            <a:chOff x="3993616" y="3198700"/>
            <a:chExt cx="3223184" cy="736828"/>
          </a:xfrm>
        </p:grpSpPr>
        <p:sp>
          <p:nvSpPr>
            <p:cNvPr id="125" name="Google Shape;125;p13"/>
            <p:cNvSpPr txBox="1"/>
            <p:nvPr/>
          </p:nvSpPr>
          <p:spPr>
            <a:xfrm>
              <a:off x="4202400" y="3198700"/>
              <a:ext cx="3014400" cy="736828"/>
            </a:xfrm>
            <a:prstGeom prst="rect">
              <a:avLst/>
            </a:prstGeom>
            <a:noFill/>
            <a:ln>
              <a:noFill/>
            </a:ln>
          </p:spPr>
          <p:txBody>
            <a:bodyPr spcFirstLastPara="1" wrap="square" lIns="68600" tIns="34300" rIns="68600" bIns="34300" anchor="t" anchorCtr="0">
              <a:noAutofit/>
            </a:bodyPr>
            <a:lstStyle/>
            <a:p>
              <a:pPr lvl="0"/>
              <a:r>
                <a:rPr lang="en-US" dirty="0"/>
                <a:t>Three out of five MPI indicators improved in 2022. They were </a:t>
              </a:r>
              <a:r>
                <a:rPr lang="en-US" i="1" dirty="0"/>
                <a:t>homicide</a:t>
              </a:r>
              <a:r>
                <a:rPr lang="en-US" dirty="0"/>
                <a:t>, </a:t>
              </a:r>
              <a:r>
                <a:rPr lang="en-US" i="1" dirty="0"/>
                <a:t>firearms crime </a:t>
              </a:r>
              <a:r>
                <a:rPr lang="en-US" dirty="0"/>
                <a:t>and </a:t>
              </a:r>
              <a:r>
                <a:rPr lang="en-US" i="1" dirty="0"/>
                <a:t>detention without a sentence</a:t>
              </a:r>
              <a:r>
                <a:rPr lang="en-US" dirty="0"/>
                <a:t>. </a:t>
              </a:r>
              <a:endParaRPr lang="en-AU" dirty="0"/>
            </a:p>
          </p:txBody>
        </p:sp>
        <p:pic>
          <p:nvPicPr>
            <p:cNvPr id="126" name="Google Shape;126;p13"/>
            <p:cNvPicPr preferRelativeResize="0"/>
            <p:nvPr/>
          </p:nvPicPr>
          <p:blipFill rotWithShape="1">
            <a:blip r:embed="rId3">
              <a:alphaModFix/>
            </a:blip>
            <a:srcRect/>
            <a:stretch/>
          </p:blipFill>
          <p:spPr>
            <a:xfrm>
              <a:off x="3993616" y="3266215"/>
              <a:ext cx="127229" cy="191173"/>
            </a:xfrm>
            <a:prstGeom prst="rect">
              <a:avLst/>
            </a:prstGeom>
            <a:noFill/>
            <a:ln>
              <a:noFill/>
            </a:ln>
          </p:spPr>
        </p:pic>
      </p:grpSp>
      <p:grpSp>
        <p:nvGrpSpPr>
          <p:cNvPr id="127" name="Google Shape;127;p13"/>
          <p:cNvGrpSpPr/>
          <p:nvPr/>
        </p:nvGrpSpPr>
        <p:grpSpPr>
          <a:xfrm>
            <a:off x="362205" y="731025"/>
            <a:ext cx="3614200" cy="736828"/>
            <a:chOff x="6819992" y="2109950"/>
            <a:chExt cx="3122959" cy="736828"/>
          </a:xfrm>
        </p:grpSpPr>
        <p:sp>
          <p:nvSpPr>
            <p:cNvPr id="128" name="Google Shape;128;p13"/>
            <p:cNvSpPr txBox="1"/>
            <p:nvPr/>
          </p:nvSpPr>
          <p:spPr>
            <a:xfrm>
              <a:off x="7018251" y="2109950"/>
              <a:ext cx="2924700" cy="736828"/>
            </a:xfrm>
            <a:prstGeom prst="rect">
              <a:avLst/>
            </a:prstGeom>
            <a:noFill/>
            <a:ln>
              <a:noFill/>
            </a:ln>
          </p:spPr>
          <p:txBody>
            <a:bodyPr spcFirstLastPara="1" wrap="square" lIns="68600" tIns="34300" rIns="68600" bIns="34300" anchor="t" anchorCtr="0">
              <a:noAutofit/>
            </a:bodyPr>
            <a:lstStyle/>
            <a:p>
              <a:pPr lvl="0"/>
              <a:r>
                <a:rPr lang="en-US" dirty="0">
                  <a:solidFill>
                    <a:schemeClr val="dk1"/>
                  </a:solidFill>
                </a:rPr>
                <a:t>In 2022, peacefulness in Mexico improved by 0.9%, marking the third consecutive year of improvement. </a:t>
              </a:r>
              <a:endParaRPr dirty="0">
                <a:solidFill>
                  <a:srgbClr val="0B1107"/>
                </a:solidFill>
              </a:endParaRPr>
            </a:p>
          </p:txBody>
        </p:sp>
        <p:pic>
          <p:nvPicPr>
            <p:cNvPr id="129" name="Google Shape;129;p13"/>
            <p:cNvPicPr preferRelativeResize="0"/>
            <p:nvPr/>
          </p:nvPicPr>
          <p:blipFill rotWithShape="1">
            <a:blip r:embed="rId3">
              <a:alphaModFix/>
            </a:blip>
            <a:srcRect/>
            <a:stretch/>
          </p:blipFill>
          <p:spPr>
            <a:xfrm>
              <a:off x="6819992" y="2159370"/>
              <a:ext cx="120822" cy="191173"/>
            </a:xfrm>
            <a:prstGeom prst="rect">
              <a:avLst/>
            </a:prstGeom>
            <a:noFill/>
            <a:ln>
              <a:noFill/>
            </a:ln>
          </p:spPr>
        </p:pic>
      </p:grpSp>
      <p:grpSp>
        <p:nvGrpSpPr>
          <p:cNvPr id="2" name="Group 1">
            <a:extLst>
              <a:ext uri="{FF2B5EF4-FFF2-40B4-BE49-F238E27FC236}">
                <a16:creationId xmlns:a16="http://schemas.microsoft.com/office/drawing/2014/main" id="{00000000-0008-0000-0300-000002000000}"/>
              </a:ext>
            </a:extLst>
          </p:cNvPr>
          <p:cNvGrpSpPr/>
          <p:nvPr/>
        </p:nvGrpSpPr>
        <p:grpSpPr>
          <a:xfrm>
            <a:off x="3935950" y="876031"/>
            <a:ext cx="4966003" cy="3661904"/>
            <a:chOff x="0" y="0"/>
            <a:chExt cx="6115050" cy="3724275"/>
          </a:xfrm>
        </p:grpSpPr>
        <p:graphicFrame>
          <p:nvGraphicFramePr>
            <p:cNvPr id="3" name="Chart 2">
              <a:extLst>
                <a:ext uri="{FF2B5EF4-FFF2-40B4-BE49-F238E27FC236}">
                  <a16:creationId xmlns:a16="http://schemas.microsoft.com/office/drawing/2014/main" id="{00000000-0008-0000-0300-000003000000}"/>
                </a:ext>
              </a:extLst>
            </p:cNvPr>
            <p:cNvGraphicFramePr/>
            <p:nvPr>
              <p:extLst>
                <p:ext uri="{D42A27DB-BD31-4B8C-83A1-F6EECF244321}">
                  <p14:modId xmlns:p14="http://schemas.microsoft.com/office/powerpoint/2010/main" val="3236591517"/>
                </p:ext>
              </p:extLst>
            </p:nvPr>
          </p:nvGraphicFramePr>
          <p:xfrm>
            <a:off x="0" y="0"/>
            <a:ext cx="6115050" cy="372427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00000000-0008-0000-0300-000004000000}"/>
                </a:ext>
              </a:extLst>
            </p:cNvPr>
            <p:cNvSpPr txBox="1"/>
            <p:nvPr/>
          </p:nvSpPr>
          <p:spPr>
            <a:xfrm>
              <a:off x="47625" y="3419476"/>
              <a:ext cx="1162050" cy="219075"/>
            </a:xfrm>
            <a:prstGeom prst="rect">
              <a:avLst/>
            </a:prstGeom>
            <a:solidFill>
              <a:schemeClr val="bg1">
                <a:lumMod val="95000"/>
              </a:schemeClr>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AU" sz="1050">
                  <a:solidFill>
                    <a:schemeClr val="tx1">
                      <a:lumMod val="65000"/>
                      <a:lumOff val="35000"/>
                    </a:schemeClr>
                  </a:solidFill>
                  <a:latin typeface="Arial" panose="020B0604020202020204" pitchFamily="34" charset="0"/>
                  <a:cs typeface="Arial" panose="020B0604020202020204" pitchFamily="34" charset="0"/>
                </a:rPr>
                <a:t>Source: IEP</a:t>
              </a:r>
            </a:p>
          </p:txBody>
        </p:sp>
      </p:gr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1000"/>
                                        <p:tgtEl>
                                          <p:spTgt spid="124"/>
                                        </p:tgtEl>
                                      </p:cBhvr>
                                    </p:animEffect>
                                    <p:anim calcmode="lin" valueType="num">
                                      <p:cBhvr>
                                        <p:cTn id="8" dur="1000" fill="hold"/>
                                        <p:tgtEl>
                                          <p:spTgt spid="124"/>
                                        </p:tgtEl>
                                        <p:attrNameLst>
                                          <p:attrName>ppt_x</p:attrName>
                                        </p:attrNameLst>
                                      </p:cBhvr>
                                      <p:tavLst>
                                        <p:tav tm="0">
                                          <p:val>
                                            <p:strVal val="#ppt_x"/>
                                          </p:val>
                                        </p:tav>
                                        <p:tav tm="100000">
                                          <p:val>
                                            <p:strVal val="#ppt_x"/>
                                          </p:val>
                                        </p:tav>
                                      </p:tavLst>
                                    </p:anim>
                                    <p:anim calcmode="lin" valueType="num">
                                      <p:cBhvr>
                                        <p:cTn id="9"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1"/>
                                        </p:tgtEl>
                                        <p:attrNameLst>
                                          <p:attrName>style.visibility</p:attrName>
                                        </p:attrNameLst>
                                      </p:cBhvr>
                                      <p:to>
                                        <p:strVal val="visible"/>
                                      </p:to>
                                    </p:set>
                                    <p:animEffect transition="in" filter="fade">
                                      <p:cBhvr>
                                        <p:cTn id="14" dur="1000"/>
                                        <p:tgtEl>
                                          <p:spTgt spid="121"/>
                                        </p:tgtEl>
                                      </p:cBhvr>
                                    </p:animEffect>
                                    <p:anim calcmode="lin" valueType="num">
                                      <p:cBhvr>
                                        <p:cTn id="15" dur="1000" fill="hold"/>
                                        <p:tgtEl>
                                          <p:spTgt spid="121"/>
                                        </p:tgtEl>
                                        <p:attrNameLst>
                                          <p:attrName>ppt_x</p:attrName>
                                        </p:attrNameLst>
                                      </p:cBhvr>
                                      <p:tavLst>
                                        <p:tav tm="0">
                                          <p:val>
                                            <p:strVal val="#ppt_x"/>
                                          </p:val>
                                        </p:tav>
                                        <p:tav tm="100000">
                                          <p:val>
                                            <p:strVal val="#ppt_x"/>
                                          </p:val>
                                        </p:tav>
                                      </p:tavLst>
                                    </p:anim>
                                    <p:anim calcmode="lin" valueType="num">
                                      <p:cBhvr>
                                        <p:cTn id="16"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EBF6FAA853DB44B785906DD1632F9B" ma:contentTypeVersion="14" ma:contentTypeDescription="Create a new document." ma:contentTypeScope="" ma:versionID="9b3247069d3b2ce6908ca36871439ad4">
  <xsd:schema xmlns:xsd="http://www.w3.org/2001/XMLSchema" xmlns:xs="http://www.w3.org/2001/XMLSchema" xmlns:p="http://schemas.microsoft.com/office/2006/metadata/properties" xmlns:ns2="2ff6a32a-d7b1-4a3b-8991-11bd8642eabb" xmlns:ns3="b9b2f2c1-c3eb-44e9-8539-15ff11042342" targetNamespace="http://schemas.microsoft.com/office/2006/metadata/properties" ma:root="true" ma:fieldsID="6622bb881ec65fd500d138e14c6361c3" ns2:_="" ns3:_="">
    <xsd:import namespace="2ff6a32a-d7b1-4a3b-8991-11bd8642eabb"/>
    <xsd:import namespace="b9b2f2c1-c3eb-44e9-8539-15ff1104234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f6a32a-d7b1-4a3b-8991-11bd8642e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8cc7c11-6364-468d-953c-3f63a2abf84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b2f2c1-c3eb-44e9-8539-15ff110423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ff6a32a-d7b1-4a3b-8991-11bd8642eab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12A65A0-70CC-4D9C-AEE4-60190F738E21}"/>
</file>

<file path=customXml/itemProps2.xml><?xml version="1.0" encoding="utf-8"?>
<ds:datastoreItem xmlns:ds="http://schemas.openxmlformats.org/officeDocument/2006/customXml" ds:itemID="{539F2872-D658-451C-8DD1-4BAA9F67C8F6}">
  <ds:schemaRefs>
    <ds:schemaRef ds:uri="http://schemas.microsoft.com/sharepoint/v3/contenttype/forms"/>
  </ds:schemaRefs>
</ds:datastoreItem>
</file>

<file path=customXml/itemProps3.xml><?xml version="1.0" encoding="utf-8"?>
<ds:datastoreItem xmlns:ds="http://schemas.openxmlformats.org/officeDocument/2006/customXml" ds:itemID="{14E5BDB6-63BA-4B83-B18E-582C68652A56}">
  <ds:schemaRefs>
    <ds:schemaRef ds:uri="http://schemas.microsoft.com/office/2006/metadata/properties"/>
    <ds:schemaRef ds:uri="http://schemas.microsoft.com/office/infopath/2007/PartnerControls"/>
    <ds:schemaRef ds:uri="a7e25014-e9b7-4d56-bace-c84b2e2b7b23"/>
    <ds:schemaRef ds:uri="c8a02466-6266-45eb-8a84-c8534202ffbb"/>
  </ds:schemaRefs>
</ds:datastoreItem>
</file>

<file path=docProps/app.xml><?xml version="1.0" encoding="utf-8"?>
<Properties xmlns="http://schemas.openxmlformats.org/officeDocument/2006/extended-properties" xmlns:vt="http://schemas.openxmlformats.org/officeDocument/2006/docPropsVTypes">
  <TotalTime>3023</TotalTime>
  <Words>2213</Words>
  <Application>Microsoft Macintosh PowerPoint</Application>
  <PresentationFormat>Custom</PresentationFormat>
  <Paragraphs>215</Paragraphs>
  <Slides>32</Slides>
  <Notes>30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Arial Black</vt:lpstr>
      <vt:lpstr>Graphik Medium</vt:lpstr>
      <vt:lpstr>Calibri</vt:lpstr>
      <vt:lpstr>Muli Regular</vt:lpstr>
      <vt:lpstr>Graphik Light</vt:lpstr>
      <vt:lpstr>Calibri Light</vt:lpstr>
      <vt:lpstr>Arial</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Talia Hagerty</dc:creator>
  <cp:lastModifiedBy>Wallace Lam</cp:lastModifiedBy>
  <cp:revision>105</cp:revision>
  <dcterms:created xsi:type="dcterms:W3CDTF">2020-04-24T01:06:14Z</dcterms:created>
  <dcterms:modified xsi:type="dcterms:W3CDTF">2023-05-15T04:07:09Z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0x010100F2EBF6FAA853DB44B785906DD1632F9B</vt:lpwstr>
  </property>
  <property fmtid="{D5CDD505-2E9C-101B-9397-08002B2CF9AE}" pid="3" name="Order">
    <vt:r8>6118600</vt:r8>
  </property>
  <property fmtid="{D5CDD505-2E9C-101B-9397-08002B2CF9AE}" pid="4" name="MediaServiceImageTags">
    <vt:lpwstr/>
  </property>
</Properties>
</file>